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9" r:id="rId1"/>
  </p:sldMasterIdLst>
  <p:notesMasterIdLst>
    <p:notesMasterId r:id="rId8"/>
  </p:notesMasterIdLst>
  <p:handoutMasterIdLst>
    <p:handoutMasterId r:id="rId9"/>
  </p:handoutMasterIdLst>
  <p:sldIdLst>
    <p:sldId id="282" r:id="rId2"/>
    <p:sldId id="307" r:id="rId3"/>
    <p:sldId id="308" r:id="rId4"/>
    <p:sldId id="309" r:id="rId5"/>
    <p:sldId id="310" r:id="rId6"/>
    <p:sldId id="311" r:id="rId7"/>
  </p:sldIdLst>
  <p:sldSz cx="12192000" cy="6858000"/>
  <p:notesSz cx="6858000" cy="9144000"/>
  <p:embeddedFontLst>
    <p:embeddedFont>
      <p:font typeface="Nunito Sans" pitchFamily="2" charset="0"/>
      <p:regular r:id="rId10"/>
      <p:bold r:id="rId11"/>
      <p:italic r:id="rId12"/>
      <p:boldItalic r:id="rId13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1E5"/>
    <a:srgbClr val="C41638"/>
    <a:srgbClr val="D22139"/>
    <a:srgbClr val="D72139"/>
    <a:srgbClr val="E62139"/>
    <a:srgbClr val="FF2139"/>
    <a:srgbClr val="E12839"/>
    <a:srgbClr val="E12139"/>
    <a:srgbClr val="DD2139"/>
    <a:srgbClr val="D82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33" autoAdjust="0"/>
  </p:normalViewPr>
  <p:slideViewPr>
    <p:cSldViewPr>
      <p:cViewPr varScale="1">
        <p:scale>
          <a:sx n="71" d="100"/>
          <a:sy n="71" d="100"/>
        </p:scale>
        <p:origin x="235" y="58"/>
      </p:cViewPr>
      <p:guideLst>
        <p:guide orient="horz" pos="346"/>
        <p:guide pos="438"/>
        <p:guide pos="7242"/>
        <p:guide orient="horz" pos="39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7" d="100"/>
          <a:sy n="87" d="100"/>
        </p:scale>
        <p:origin x="38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empfJa\APPDATA\LOCAL\TEMP\5\OSTEMP\01192713\CACHE\04\14\95\021AD69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Monatlich!$B$4</c:f>
              <c:strCache>
                <c:ptCount val="1"/>
                <c:pt idx="0">
                  <c:v>2*4 Fahrten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Monatlich!$A$5:$A$44</c:f>
              <c:numCache>
                <c:formatCode>mmm\-yy</c:formatCode>
                <c:ptCount val="40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>
                  <c:v>45566</c:v>
                </c:pt>
                <c:pt idx="22">
                  <c:v>45597</c:v>
                </c:pt>
                <c:pt idx="23">
                  <c:v>45627</c:v>
                </c:pt>
                <c:pt idx="24">
                  <c:v>45658</c:v>
                </c:pt>
                <c:pt idx="25">
                  <c:v>45689</c:v>
                </c:pt>
                <c:pt idx="26">
                  <c:v>45717</c:v>
                </c:pt>
                <c:pt idx="27">
                  <c:v>45748</c:v>
                </c:pt>
                <c:pt idx="28">
                  <c:v>45778</c:v>
                </c:pt>
                <c:pt idx="29">
                  <c:v>45809</c:v>
                </c:pt>
                <c:pt idx="30">
                  <c:v>45839</c:v>
                </c:pt>
                <c:pt idx="31">
                  <c:v>45870</c:v>
                </c:pt>
                <c:pt idx="32">
                  <c:v>45901</c:v>
                </c:pt>
                <c:pt idx="33">
                  <c:v>45931</c:v>
                </c:pt>
                <c:pt idx="34">
                  <c:v>45962</c:v>
                </c:pt>
                <c:pt idx="35">
                  <c:v>45992</c:v>
                </c:pt>
                <c:pt idx="36">
                  <c:v>46023</c:v>
                </c:pt>
                <c:pt idx="37">
                  <c:v>46054</c:v>
                </c:pt>
                <c:pt idx="38">
                  <c:v>46082</c:v>
                </c:pt>
                <c:pt idx="39">
                  <c:v>46113</c:v>
                </c:pt>
              </c:numCache>
            </c:numRef>
          </c:cat>
          <c:val>
            <c:numRef>
              <c:f>Monatlich!$B$5:$B$44</c:f>
              <c:numCache>
                <c:formatCode>General</c:formatCode>
                <c:ptCount val="40"/>
                <c:pt idx="0">
                  <c:v>860</c:v>
                </c:pt>
                <c:pt idx="1">
                  <c:v>788</c:v>
                </c:pt>
                <c:pt idx="2" formatCode="#,##0">
                  <c:v>945</c:v>
                </c:pt>
                <c:pt idx="3" formatCode="#,##0">
                  <c:v>845</c:v>
                </c:pt>
                <c:pt idx="4" formatCode="#,##0">
                  <c:v>789</c:v>
                </c:pt>
                <c:pt idx="5" formatCode="#,##0">
                  <c:v>737</c:v>
                </c:pt>
                <c:pt idx="6" formatCode="#,##0">
                  <c:v>782</c:v>
                </c:pt>
                <c:pt idx="7" formatCode="#,##0">
                  <c:v>696</c:v>
                </c:pt>
                <c:pt idx="8" formatCode="#,##0">
                  <c:v>697</c:v>
                </c:pt>
                <c:pt idx="9" formatCode="#,##0">
                  <c:v>778</c:v>
                </c:pt>
                <c:pt idx="10" formatCode="#,##0">
                  <c:v>750</c:v>
                </c:pt>
                <c:pt idx="11" formatCode="#,##0">
                  <c:v>721</c:v>
                </c:pt>
                <c:pt idx="12" formatCode="#,##0">
                  <c:v>634</c:v>
                </c:pt>
                <c:pt idx="13" formatCode="#,##0">
                  <c:v>535</c:v>
                </c:pt>
                <c:pt idx="14" formatCode="#,##0">
                  <c:v>597</c:v>
                </c:pt>
                <c:pt idx="15" formatCode="#,##0">
                  <c:v>582</c:v>
                </c:pt>
                <c:pt idx="16" formatCode="#,##0">
                  <c:v>483</c:v>
                </c:pt>
                <c:pt idx="17" formatCode="#,##0">
                  <c:v>619</c:v>
                </c:pt>
                <c:pt idx="18" formatCode="#,##0">
                  <c:v>759</c:v>
                </c:pt>
                <c:pt idx="19" formatCode="#,##0">
                  <c:v>624</c:v>
                </c:pt>
                <c:pt idx="20" formatCode="#,##0">
                  <c:v>669</c:v>
                </c:pt>
                <c:pt idx="21" formatCode="#,##0">
                  <c:v>711</c:v>
                </c:pt>
                <c:pt idx="22" formatCode="#,##0">
                  <c:v>677</c:v>
                </c:pt>
                <c:pt idx="23">
                  <c:v>678</c:v>
                </c:pt>
                <c:pt idx="24">
                  <c:v>886</c:v>
                </c:pt>
                <c:pt idx="25">
                  <c:v>894</c:v>
                </c:pt>
                <c:pt idx="26">
                  <c:v>1003</c:v>
                </c:pt>
                <c:pt idx="27">
                  <c:v>872</c:v>
                </c:pt>
                <c:pt idx="28">
                  <c:v>872</c:v>
                </c:pt>
                <c:pt idx="29" formatCode="#,##0">
                  <c:v>805</c:v>
                </c:pt>
                <c:pt idx="30" formatCode="#,##0">
                  <c:v>930</c:v>
                </c:pt>
                <c:pt idx="31" formatCode="#,##0">
                  <c:v>728</c:v>
                </c:pt>
                <c:pt idx="32" formatCode="#,##0">
                  <c:v>839</c:v>
                </c:pt>
                <c:pt idx="33" formatCode="#,##0">
                  <c:v>711</c:v>
                </c:pt>
                <c:pt idx="34" formatCode="#,##0">
                  <c:v>634</c:v>
                </c:pt>
                <c:pt idx="35" formatCode="#,##0">
                  <c:v>279</c:v>
                </c:pt>
                <c:pt idx="36">
                  <c:v>675</c:v>
                </c:pt>
                <c:pt idx="37">
                  <c:v>304</c:v>
                </c:pt>
                <c:pt idx="38">
                  <c:v>306</c:v>
                </c:pt>
                <c:pt idx="39">
                  <c:v>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FC-4D63-A53C-B97B7DBFB320}"/>
            </c:ext>
          </c:extLst>
        </c:ser>
        <c:ser>
          <c:idx val="1"/>
          <c:order val="1"/>
          <c:tx>
            <c:strRef>
              <c:f>Monatlich!$C$4</c:f>
              <c:strCache>
                <c:ptCount val="1"/>
                <c:pt idx="0">
                  <c:v>RegioBasis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Monatlich!$A$5:$A$44</c:f>
              <c:numCache>
                <c:formatCode>mmm\-yy</c:formatCode>
                <c:ptCount val="40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>
                  <c:v>45566</c:v>
                </c:pt>
                <c:pt idx="22">
                  <c:v>45597</c:v>
                </c:pt>
                <c:pt idx="23">
                  <c:v>45627</c:v>
                </c:pt>
                <c:pt idx="24">
                  <c:v>45658</c:v>
                </c:pt>
                <c:pt idx="25">
                  <c:v>45689</c:v>
                </c:pt>
                <c:pt idx="26">
                  <c:v>45717</c:v>
                </c:pt>
                <c:pt idx="27">
                  <c:v>45748</c:v>
                </c:pt>
                <c:pt idx="28">
                  <c:v>45778</c:v>
                </c:pt>
                <c:pt idx="29">
                  <c:v>45809</c:v>
                </c:pt>
                <c:pt idx="30">
                  <c:v>45839</c:v>
                </c:pt>
                <c:pt idx="31">
                  <c:v>45870</c:v>
                </c:pt>
                <c:pt idx="32">
                  <c:v>45901</c:v>
                </c:pt>
                <c:pt idx="33">
                  <c:v>45931</c:v>
                </c:pt>
                <c:pt idx="34">
                  <c:v>45962</c:v>
                </c:pt>
                <c:pt idx="35">
                  <c:v>45992</c:v>
                </c:pt>
                <c:pt idx="36">
                  <c:v>46023</c:v>
                </c:pt>
                <c:pt idx="37">
                  <c:v>46054</c:v>
                </c:pt>
                <c:pt idx="38">
                  <c:v>46082</c:v>
                </c:pt>
                <c:pt idx="39">
                  <c:v>46113</c:v>
                </c:pt>
              </c:numCache>
            </c:numRef>
          </c:cat>
          <c:val>
            <c:numRef>
              <c:f>Monatlich!$C$5:$C$44</c:f>
              <c:numCache>
                <c:formatCode>General</c:formatCode>
                <c:ptCount val="40"/>
                <c:pt idx="0">
                  <c:v>4681</c:v>
                </c:pt>
                <c:pt idx="1">
                  <c:v>4177</c:v>
                </c:pt>
                <c:pt idx="2" formatCode="#,##0">
                  <c:v>4702</c:v>
                </c:pt>
                <c:pt idx="3" formatCode="#,##0">
                  <c:v>3459</c:v>
                </c:pt>
                <c:pt idx="4" formatCode="#,##0">
                  <c:v>2937</c:v>
                </c:pt>
                <c:pt idx="5" formatCode="#,##0">
                  <c:v>1946</c:v>
                </c:pt>
                <c:pt idx="6" formatCode="#,##0">
                  <c:v>1728</c:v>
                </c:pt>
                <c:pt idx="7" formatCode="#,##0">
                  <c:v>1460</c:v>
                </c:pt>
                <c:pt idx="8" formatCode="#,##0">
                  <c:v>1459</c:v>
                </c:pt>
                <c:pt idx="9" formatCode="#,##0">
                  <c:v>1595</c:v>
                </c:pt>
                <c:pt idx="10" formatCode="#,##0">
                  <c:v>1420</c:v>
                </c:pt>
                <c:pt idx="11" formatCode="#,##0">
                  <c:v>1412</c:v>
                </c:pt>
                <c:pt idx="12" formatCode="#,##0">
                  <c:v>1299</c:v>
                </c:pt>
                <c:pt idx="13" formatCode="#,##0">
                  <c:v>944</c:v>
                </c:pt>
                <c:pt idx="14" formatCode="#,##0">
                  <c:v>1320</c:v>
                </c:pt>
                <c:pt idx="15" formatCode="#,##0">
                  <c:v>1222</c:v>
                </c:pt>
                <c:pt idx="16" formatCode="#,##0">
                  <c:v>992</c:v>
                </c:pt>
                <c:pt idx="17" formatCode="#,##0">
                  <c:v>986</c:v>
                </c:pt>
                <c:pt idx="18" formatCode="#,##0">
                  <c:v>1320</c:v>
                </c:pt>
                <c:pt idx="19" formatCode="#,##0">
                  <c:v>1119</c:v>
                </c:pt>
                <c:pt idx="20" formatCode="#,##0">
                  <c:v>1184</c:v>
                </c:pt>
                <c:pt idx="21" formatCode="#,##0">
                  <c:v>1256</c:v>
                </c:pt>
                <c:pt idx="22" formatCode="#,##0">
                  <c:v>1121</c:v>
                </c:pt>
                <c:pt idx="23" formatCode="#,##0">
                  <c:v>1059</c:v>
                </c:pt>
                <c:pt idx="24" formatCode="#,##0">
                  <c:v>891</c:v>
                </c:pt>
                <c:pt idx="25" formatCode="#,##0">
                  <c:v>662</c:v>
                </c:pt>
                <c:pt idx="26">
                  <c:v>489</c:v>
                </c:pt>
                <c:pt idx="27">
                  <c:v>347</c:v>
                </c:pt>
                <c:pt idx="28">
                  <c:v>238</c:v>
                </c:pt>
                <c:pt idx="29" formatCode="#,##0">
                  <c:v>145</c:v>
                </c:pt>
                <c:pt idx="30" formatCode="#,##0">
                  <c:v>127</c:v>
                </c:pt>
                <c:pt idx="31" formatCode="#,##0">
                  <c:v>100</c:v>
                </c:pt>
                <c:pt idx="32" formatCode="#,##0">
                  <c:v>99</c:v>
                </c:pt>
                <c:pt idx="33" formatCode="#,##0">
                  <c:v>80</c:v>
                </c:pt>
                <c:pt idx="34" formatCode="#,##0">
                  <c:v>55</c:v>
                </c:pt>
                <c:pt idx="35" formatCode="#,##0">
                  <c:v>30</c:v>
                </c:pt>
                <c:pt idx="36">
                  <c:v>62</c:v>
                </c:pt>
                <c:pt idx="37">
                  <c:v>40</c:v>
                </c:pt>
                <c:pt idx="38">
                  <c:v>30</c:v>
                </c:pt>
                <c:pt idx="39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FC-4D63-A53C-B97B7DBFB320}"/>
            </c:ext>
          </c:extLst>
        </c:ser>
        <c:ser>
          <c:idx val="2"/>
          <c:order val="2"/>
          <c:tx>
            <c:strRef>
              <c:f>Monatlich!$D$4</c:f>
              <c:strCache>
                <c:ptCount val="1"/>
                <c:pt idx="0">
                  <c:v>D-Ticket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Monatlich!$A$5:$A$44</c:f>
              <c:numCache>
                <c:formatCode>mmm\-yy</c:formatCode>
                <c:ptCount val="40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>
                  <c:v>45566</c:v>
                </c:pt>
                <c:pt idx="22">
                  <c:v>45597</c:v>
                </c:pt>
                <c:pt idx="23">
                  <c:v>45627</c:v>
                </c:pt>
                <c:pt idx="24">
                  <c:v>45658</c:v>
                </c:pt>
                <c:pt idx="25">
                  <c:v>45689</c:v>
                </c:pt>
                <c:pt idx="26">
                  <c:v>45717</c:v>
                </c:pt>
                <c:pt idx="27">
                  <c:v>45748</c:v>
                </c:pt>
                <c:pt idx="28">
                  <c:v>45778</c:v>
                </c:pt>
                <c:pt idx="29">
                  <c:v>45809</c:v>
                </c:pt>
                <c:pt idx="30">
                  <c:v>45839</c:v>
                </c:pt>
                <c:pt idx="31">
                  <c:v>45870</c:v>
                </c:pt>
                <c:pt idx="32">
                  <c:v>45901</c:v>
                </c:pt>
                <c:pt idx="33">
                  <c:v>45931</c:v>
                </c:pt>
                <c:pt idx="34">
                  <c:v>45962</c:v>
                </c:pt>
                <c:pt idx="35">
                  <c:v>45992</c:v>
                </c:pt>
                <c:pt idx="36">
                  <c:v>46023</c:v>
                </c:pt>
                <c:pt idx="37">
                  <c:v>46054</c:v>
                </c:pt>
                <c:pt idx="38">
                  <c:v>46082</c:v>
                </c:pt>
                <c:pt idx="39">
                  <c:v>46113</c:v>
                </c:pt>
              </c:numCache>
            </c:numRef>
          </c:cat>
          <c:val>
            <c:numRef>
              <c:f>Monatlich!$D$5:$D$44</c:f>
              <c:numCache>
                <c:formatCode>General</c:formatCode>
                <c:ptCount val="40"/>
                <c:pt idx="0">
                  <c:v>0</c:v>
                </c:pt>
                <c:pt idx="1">
                  <c:v>0</c:v>
                </c:pt>
                <c:pt idx="2" formatCode="#,##0">
                  <c:v>0</c:v>
                </c:pt>
                <c:pt idx="3" formatCode="#,##0">
                  <c:v>0</c:v>
                </c:pt>
                <c:pt idx="4" formatCode="#,##0">
                  <c:v>978</c:v>
                </c:pt>
                <c:pt idx="5" formatCode="#,##0">
                  <c:v>2150</c:v>
                </c:pt>
                <c:pt idx="6" formatCode="#,##0">
                  <c:v>2828</c:v>
                </c:pt>
                <c:pt idx="7" formatCode="#,##0">
                  <c:v>3155</c:v>
                </c:pt>
                <c:pt idx="8" formatCode="#,##0">
                  <c:v>3263</c:v>
                </c:pt>
                <c:pt idx="9" formatCode="#,##0">
                  <c:v>3367</c:v>
                </c:pt>
                <c:pt idx="10" formatCode="#,##0">
                  <c:v>3414</c:v>
                </c:pt>
                <c:pt idx="11" formatCode="#,##0">
                  <c:v>3618</c:v>
                </c:pt>
                <c:pt idx="12" formatCode="#,##0">
                  <c:v>3548</c:v>
                </c:pt>
                <c:pt idx="13" formatCode="#,##0">
                  <c:v>3583</c:v>
                </c:pt>
                <c:pt idx="14" formatCode="#,##0">
                  <c:v>3434</c:v>
                </c:pt>
                <c:pt idx="15" formatCode="#,##0">
                  <c:v>3427</c:v>
                </c:pt>
                <c:pt idx="16" formatCode="#,##0">
                  <c:v>3526</c:v>
                </c:pt>
                <c:pt idx="17" formatCode="#,##0">
                  <c:v>3578</c:v>
                </c:pt>
                <c:pt idx="18" formatCode="#,##0">
                  <c:v>3612</c:v>
                </c:pt>
                <c:pt idx="19" formatCode="#,##0">
                  <c:v>3743</c:v>
                </c:pt>
                <c:pt idx="20" formatCode="#,##0">
                  <c:v>3654</c:v>
                </c:pt>
                <c:pt idx="21" formatCode="#,##0">
                  <c:v>3671</c:v>
                </c:pt>
                <c:pt idx="22" formatCode="#,##0">
                  <c:v>3587</c:v>
                </c:pt>
                <c:pt idx="23" formatCode="#,##0">
                  <c:v>3709</c:v>
                </c:pt>
                <c:pt idx="24" formatCode="#,##0">
                  <c:v>3787</c:v>
                </c:pt>
                <c:pt idx="25" formatCode="#,##0">
                  <c:v>3762</c:v>
                </c:pt>
                <c:pt idx="26" formatCode="#,##0">
                  <c:v>3690</c:v>
                </c:pt>
                <c:pt idx="27" formatCode="#,##0">
                  <c:v>3810</c:v>
                </c:pt>
                <c:pt idx="28" formatCode="#,##0">
                  <c:v>4075</c:v>
                </c:pt>
                <c:pt idx="29" formatCode="#,##0">
                  <c:v>4215</c:v>
                </c:pt>
                <c:pt idx="30" formatCode="#,##0">
                  <c:v>4337</c:v>
                </c:pt>
                <c:pt idx="31" formatCode="#,##0">
                  <c:v>4458</c:v>
                </c:pt>
                <c:pt idx="32" formatCode="#,##0">
                  <c:v>4570</c:v>
                </c:pt>
                <c:pt idx="33" formatCode="#,##0">
                  <c:v>4607</c:v>
                </c:pt>
                <c:pt idx="34" formatCode="#,##0">
                  <c:v>4684</c:v>
                </c:pt>
                <c:pt idx="35" formatCode="#,##0">
                  <c:v>4964</c:v>
                </c:pt>
                <c:pt idx="36">
                  <c:v>5095</c:v>
                </c:pt>
                <c:pt idx="37">
                  <c:v>5026</c:v>
                </c:pt>
                <c:pt idx="38">
                  <c:v>4959</c:v>
                </c:pt>
                <c:pt idx="39">
                  <c:v>5010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FC-4D63-A53C-B97B7DBFB3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03536440"/>
        <c:axId val="303536768"/>
      </c:barChart>
      <c:dateAx>
        <c:axId val="3035364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03536768"/>
        <c:crosses val="autoZero"/>
        <c:auto val="1"/>
        <c:lblOffset val="100"/>
        <c:baseTimeUnit val="months"/>
      </c:dateAx>
      <c:valAx>
        <c:axId val="303536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03536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16665A8-038C-4944-AEAB-76B3E71083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>
              <a:latin typeface="Nunito Sans" pitchFamily="2" charset="0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97A85A1-758E-4448-8433-E6F845B2BC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63C1A-C48A-4ADE-A52C-F304D66AC15D}" type="datetimeFigureOut">
              <a:rPr lang="de-DE" smtClean="0">
                <a:latin typeface="Nunito Sans" pitchFamily="2" charset="0"/>
              </a:rPr>
              <a:t>15.06.2026</a:t>
            </a:fld>
            <a:endParaRPr lang="de-DE" dirty="0">
              <a:latin typeface="Nunito Sans" pitchFamily="2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A618005-C969-42CD-8D22-86BF6CD417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>
              <a:latin typeface="Nunito Sans" pitchFamily="2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F05460-377D-438F-992B-92FEE1309D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51961-8A32-4B9A-A5D3-3A4741425AB8}" type="slidenum">
              <a:rPr lang="de-DE" smtClean="0">
                <a:latin typeface="Nunito Sans" pitchFamily="2" charset="0"/>
              </a:rPr>
              <a:t>‹Nr.›</a:t>
            </a:fld>
            <a:endParaRPr lang="de-DE" dirty="0">
              <a:latin typeface="Nunito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18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unito Sans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unito Sans" pitchFamily="2" charset="0"/>
              </a:defRPr>
            </a:lvl1pPr>
          </a:lstStyle>
          <a:p>
            <a:fld id="{53CF38B3-B738-BB46-A159-7AFF4483D556}" type="datetimeFigureOut">
              <a:rPr lang="de-DE" smtClean="0"/>
              <a:pPr/>
              <a:t>15.06.2026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unito Sans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unito Sans" pitchFamily="2" charset="0"/>
              </a:defRPr>
            </a:lvl1pPr>
          </a:lstStyle>
          <a:p>
            <a:fld id="{7DB23EDA-BC7F-024C-9830-50F68AFD1EC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9802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1573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1985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4202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8844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663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EA96B-1675-279A-8AB4-7409DE892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424" y="3068960"/>
            <a:ext cx="10442376" cy="1631216"/>
          </a:xfrm>
        </p:spPr>
        <p:txBody>
          <a:bodyPr wrap="square" anchor="t" anchorCtr="0">
            <a:noAutofit/>
          </a:bodyPr>
          <a:lstStyle>
            <a:lvl1pPr algn="l">
              <a:lnSpc>
                <a:spcPct val="100000"/>
              </a:lnSpc>
              <a:defRPr sz="5000" cap="all" spc="1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5E55456-4223-4DBA-5D9B-545CD3D49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424" y="4824000"/>
            <a:ext cx="10442376" cy="400110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buNone/>
              <a:defRPr sz="2000" b="1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E4F4B1-E476-2876-4A53-5CAE38E3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A4722E-F381-F3B8-8AE5-2F97531B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9166FF3-32A6-BB49-FF6E-BFC6153E16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0476"/>
          <a:stretch/>
        </p:blipFill>
        <p:spPr>
          <a:xfrm>
            <a:off x="8904312" y="692696"/>
            <a:ext cx="3287688" cy="3672408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1A294C2B-7C26-E906-FE45-0E1174FAA80F}"/>
              </a:ext>
            </a:extLst>
          </p:cNvPr>
          <p:cNvSpPr txBox="1"/>
          <p:nvPr userDrawn="1"/>
        </p:nvSpPr>
        <p:spPr>
          <a:xfrm>
            <a:off x="921600" y="620688"/>
            <a:ext cx="3086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de-DE" sz="800" cap="all" spc="20" dirty="0">
                <a:solidFill>
                  <a:schemeClr val="tx1"/>
                </a:solidFill>
              </a:rPr>
              <a:t>STADT FREIBURG IM BREISGAU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FC85900-6561-EB47-3B5B-44D870BE30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6432" y="744512"/>
            <a:ext cx="3347360" cy="215444"/>
          </a:xfrm>
        </p:spPr>
        <p:txBody>
          <a:bodyPr wrap="square">
            <a:spAutoFit/>
          </a:bodyPr>
          <a:lstStyle>
            <a:lvl1pPr marL="48600" indent="0">
              <a:lnSpc>
                <a:spcPct val="100000"/>
              </a:lnSpc>
              <a:buNone/>
              <a:defRPr sz="800" b="1" cap="all" spc="20" baseline="0">
                <a:solidFill>
                  <a:schemeClr val="tx1"/>
                </a:solidFill>
              </a:defRPr>
            </a:lvl1pPr>
            <a:lvl2pPr marL="505800" indent="0">
              <a:lnSpc>
                <a:spcPct val="100000"/>
              </a:lnSpc>
              <a:buNone/>
              <a:defRPr sz="800"/>
            </a:lvl2pPr>
            <a:lvl3pPr marL="963000" indent="0">
              <a:lnSpc>
                <a:spcPct val="100000"/>
              </a:lnSpc>
              <a:buNone/>
              <a:defRPr sz="800"/>
            </a:lvl3pPr>
            <a:lvl4pPr marL="1420200" indent="0">
              <a:lnSpc>
                <a:spcPct val="100000"/>
              </a:lnSpc>
              <a:buNone/>
              <a:defRPr sz="800"/>
            </a:lvl4pPr>
            <a:lvl5pPr marL="1877400" indent="0">
              <a:lnSpc>
                <a:spcPct val="100000"/>
              </a:lnSpc>
              <a:buNone/>
              <a:defRPr sz="8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8366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klein auf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FEFDCAAF-AA08-5960-FDDA-71CFBA528935}"/>
              </a:ext>
            </a:extLst>
          </p:cNvPr>
          <p:cNvSpPr/>
          <p:nvPr userDrawn="1"/>
        </p:nvSpPr>
        <p:spPr>
          <a:xfrm>
            <a:off x="623392" y="2852936"/>
            <a:ext cx="4824536" cy="1872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3A74A7-6B87-AC9E-7853-AA125CA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0000" y="3532465"/>
            <a:ext cx="4157360" cy="553998"/>
          </a:xfr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Headline </a:t>
            </a:r>
          </a:p>
        </p:txBody>
      </p:sp>
    </p:spTree>
    <p:extLst>
      <p:ext uri="{BB962C8B-B14F-4D97-AF65-F5344CB8AC3E}">
        <p14:creationId xmlns:p14="http://schemas.microsoft.com/office/powerpoint/2010/main" val="269289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3A74A7-6B87-AC9E-7853-AA125CA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1424" y="2492896"/>
            <a:ext cx="4968552" cy="335710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528" y="1008000"/>
            <a:ext cx="4157360" cy="5539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Textplatzhalter 3">
            <a:extLst>
              <a:ext uri="{FF2B5EF4-FFF2-40B4-BE49-F238E27FC236}">
                <a16:creationId xmlns:a16="http://schemas.microsoft.com/office/drawing/2014/main" id="{09D33218-F349-BCAD-5ECC-98B34CA63FB4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6168010" y="2492896"/>
            <a:ext cx="5112566" cy="336417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400" b="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9041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zwei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0668DD-4CEB-5A5A-9871-7E892E1B0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08944" y="0"/>
            <a:ext cx="6083056" cy="3348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C6BF9988-275D-F2FC-C404-CAE39175D95A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19192" y="3510000"/>
            <a:ext cx="6083056" cy="3348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528" y="1008000"/>
            <a:ext cx="4157360" cy="5539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1424" y="2492896"/>
            <a:ext cx="4176464" cy="335710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3A74A7-6B87-AC9E-7853-AA125CA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5280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oben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0668DD-4CEB-5A5A-9871-7E892E1B0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4077072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632" y="4581128"/>
            <a:ext cx="4157360" cy="4154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21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0" y="4581127"/>
            <a:ext cx="5184576" cy="168091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400" b="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3A74A7-6B87-AC9E-7853-AA125CA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5135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oben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0668DD-4CEB-5A5A-9871-7E892E1B0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5998104" cy="3429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4050000"/>
            <a:ext cx="4174736" cy="4154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21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68010" y="4050001"/>
            <a:ext cx="5112566" cy="221204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400" b="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3A74A7-6B87-AC9E-7853-AA125CA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C1EAD43C-0CA9-8D65-57F6-6F86A6F3BA2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68010" y="3048"/>
            <a:ext cx="5998104" cy="3429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8489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9E55563-89F2-ECEE-D2F7-93FB015E4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13B60B-9E60-0538-D706-E94B086C6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6784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mpressu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ACCBC-7BF8-98E5-CF81-6C2A741D1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2024844"/>
            <a:ext cx="8074800" cy="415498"/>
          </a:xfrm>
        </p:spPr>
        <p:txBody>
          <a:bodyPr lIns="90000" anchor="t" anchorCtr="0">
            <a:spAutoFit/>
          </a:bodyPr>
          <a:lstStyle>
            <a:lvl1pPr>
              <a:lnSpc>
                <a:spcPct val="100000"/>
              </a:lnSpc>
              <a:defRPr sz="21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C27D6E-361E-8DAF-C52E-67E708C63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1424" y="3212976"/>
            <a:ext cx="3960440" cy="293264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000" spc="50" baseline="0">
                <a:solidFill>
                  <a:schemeClr val="tx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1889BE-1F08-D367-FA2F-064B79A53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6224" y="3212976"/>
            <a:ext cx="3960000" cy="293264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000" spc="50" baseline="0">
                <a:solidFill>
                  <a:schemeClr val="tx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A5FF738-0151-A36E-87A6-EA311B708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7F2EC0-0480-BED5-81B6-7AA5CAE11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D7A64C1-CCDA-B75C-3E9B-C4B52CA847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04312" y="692696"/>
            <a:ext cx="3672408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86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dunke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EA96B-1675-279A-8AB4-7409DE892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424" y="3068960"/>
            <a:ext cx="10442376" cy="1631216"/>
          </a:xfrm>
        </p:spPr>
        <p:txBody>
          <a:bodyPr wrap="square" anchor="t" anchorCtr="0">
            <a:noAutofit/>
          </a:bodyPr>
          <a:lstStyle>
            <a:lvl1pPr algn="l">
              <a:lnSpc>
                <a:spcPct val="100000"/>
              </a:lnSpc>
              <a:defRPr sz="5000" cap="all" spc="150"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5E55456-4223-4DBA-5D9B-545CD3D49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424" y="4824000"/>
            <a:ext cx="10442376" cy="400110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buNone/>
              <a:defRPr sz="2000" b="1" spc="8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E4F4B1-E476-2876-4A53-5CAE38E3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der Präsentation | Datum | Name Amt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A4722E-F381-F3B8-8AE5-2F97531B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354209B-1C1D-024D-901F-5C671C233D0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9166FF3-32A6-BB49-FF6E-BFC6153E16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0476"/>
          <a:stretch/>
        </p:blipFill>
        <p:spPr>
          <a:xfrm>
            <a:off x="8904312" y="692696"/>
            <a:ext cx="3287688" cy="3672408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0F475792-EAEE-BCD4-AFA0-CD4D5C696049}"/>
              </a:ext>
            </a:extLst>
          </p:cNvPr>
          <p:cNvSpPr txBox="1"/>
          <p:nvPr userDrawn="1"/>
        </p:nvSpPr>
        <p:spPr>
          <a:xfrm>
            <a:off x="921600" y="620688"/>
            <a:ext cx="30861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de-DE" sz="800" cap="all" spc="20" dirty="0">
                <a:solidFill>
                  <a:schemeClr val="bg1"/>
                </a:solidFill>
              </a:rPr>
              <a:t>STADT FREIBURG IM BREISGAU</a:t>
            </a:r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02C6116C-43BA-F760-0B80-42E53C402A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6432" y="744512"/>
            <a:ext cx="3347360" cy="215444"/>
          </a:xfrm>
        </p:spPr>
        <p:txBody>
          <a:bodyPr wrap="square">
            <a:spAutoFit/>
          </a:bodyPr>
          <a:lstStyle>
            <a:lvl1pPr marL="48600" indent="0">
              <a:lnSpc>
                <a:spcPct val="100000"/>
              </a:lnSpc>
              <a:buNone/>
              <a:defRPr sz="800" b="1" cap="all" spc="20" baseline="0">
                <a:solidFill>
                  <a:schemeClr val="bg1"/>
                </a:solidFill>
              </a:defRPr>
            </a:lvl1pPr>
            <a:lvl2pPr marL="505800" indent="0">
              <a:lnSpc>
                <a:spcPct val="100000"/>
              </a:lnSpc>
              <a:buNone/>
              <a:defRPr sz="800"/>
            </a:lvl2pPr>
            <a:lvl3pPr marL="963000" indent="0">
              <a:lnSpc>
                <a:spcPct val="100000"/>
              </a:lnSpc>
              <a:buNone/>
              <a:defRPr sz="800"/>
            </a:lvl3pPr>
            <a:lvl4pPr marL="1420200" indent="0">
              <a:lnSpc>
                <a:spcPct val="100000"/>
              </a:lnSpc>
              <a:buNone/>
              <a:defRPr sz="800"/>
            </a:lvl4pPr>
            <a:lvl5pPr marL="1877400" indent="0">
              <a:lnSpc>
                <a:spcPct val="100000"/>
              </a:lnSpc>
              <a:buNone/>
              <a:defRPr sz="800"/>
            </a:lvl5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376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bg>
      <p:bgPr>
        <a:solidFill>
          <a:srgbClr val="F4F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EA96B-1675-279A-8AB4-7409DE892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424" y="3068960"/>
            <a:ext cx="10442376" cy="1631216"/>
          </a:xfrm>
        </p:spPr>
        <p:txBody>
          <a:bodyPr wrap="square" anchor="t" anchorCtr="0">
            <a:noAutofit/>
          </a:bodyPr>
          <a:lstStyle>
            <a:lvl1pPr algn="l">
              <a:lnSpc>
                <a:spcPct val="100000"/>
              </a:lnSpc>
              <a:defRPr sz="5000" cap="all" spc="1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E4F4B1-E476-2876-4A53-5CAE38E3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dirty="0"/>
              <a:t>Titel der Präsentation | Datum | Name Amt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A4722E-F381-F3B8-8AE5-2F97531B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1354209B-1C1D-024D-901F-5C671C233D00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921DF6A-D817-88BB-0C90-5EDBA1F2E0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0476"/>
          <a:stretch/>
        </p:blipFill>
        <p:spPr>
          <a:xfrm>
            <a:off x="8904312" y="692696"/>
            <a:ext cx="3287688" cy="3672408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B37DCC70-695C-6C09-80D4-D966BF2CA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424" y="4824000"/>
            <a:ext cx="10442376" cy="400110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buNone/>
              <a:defRPr sz="2000" b="1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014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ACCBC-7BF8-98E5-CF81-6C2A741D1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620688"/>
            <a:ext cx="10369152" cy="1008112"/>
          </a:xfrm>
        </p:spPr>
        <p:txBody>
          <a:bodyPr lIns="90000" anchor="t" anchorCtr="0">
            <a:noAutofit/>
          </a:bodyPr>
          <a:lstStyle>
            <a:lvl1pPr>
              <a:lnSpc>
                <a:spcPct val="100000"/>
              </a:lnSpc>
              <a:defRPr sz="3000" b="0" cap="none" spc="10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C27D6E-361E-8DAF-C52E-67E708C63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1424" y="1988840"/>
            <a:ext cx="4680000" cy="415678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1889BE-1F08-D367-FA2F-064B79A53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23992" y="1988839"/>
            <a:ext cx="4680000" cy="415678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A5FF738-0151-A36E-87A6-EA311B708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7F2EC0-0480-BED5-81B6-7AA5CAE11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D7A64C1-CCDA-B75C-3E9B-C4B52CA847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0476"/>
          <a:stretch/>
        </p:blipFill>
        <p:spPr>
          <a:xfrm>
            <a:off x="8904312" y="692696"/>
            <a:ext cx="3287688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18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er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000" y="1026856"/>
            <a:ext cx="6312576" cy="391261"/>
          </a:xfrm>
        </p:spPr>
        <p:txBody>
          <a:bodyPr wrap="square" anchor="t" anchorCtr="0">
            <a:spAutoFit/>
          </a:bodyPr>
          <a:lstStyle>
            <a:lvl1pPr>
              <a:defRPr sz="21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0668DD-4CEB-5A5A-9871-7E892E1B0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11635" y="1026856"/>
            <a:ext cx="3024336" cy="406634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68000" y="2019556"/>
            <a:ext cx="6312576" cy="30736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3A74A7-6B87-AC9E-7853-AA125CA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074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9EAB616F-1A9A-CE15-D9DE-50D9CB715D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48600" indent="0" algn="ctr">
              <a:buNone/>
              <a:defRPr sz="2100"/>
            </a:lvl1pPr>
          </a:lstStyle>
          <a:p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9E55563-89F2-ECEE-D2F7-93FB015E4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13B60B-9E60-0538-D706-E94B086C6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554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069BC-0755-46F9-A515-241E1F9AB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48F67C4-82E4-474F-A306-8E7C83D152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6634014-61DA-402A-83B2-1C19340F51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9004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nhalt un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0668DD-4CEB-5A5A-9871-7E892E1B0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08944" y="0"/>
            <a:ext cx="6083056" cy="6858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528" y="1008000"/>
            <a:ext cx="4157360" cy="5539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1424" y="2492896"/>
            <a:ext cx="4176464" cy="335710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3A74A7-6B87-AC9E-7853-AA125CA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917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auf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FEFDCAAF-AA08-5960-FDDA-71CFBA528935}"/>
              </a:ext>
            </a:extLst>
          </p:cNvPr>
          <p:cNvSpPr/>
          <p:nvPr userDrawn="1"/>
        </p:nvSpPr>
        <p:spPr>
          <a:xfrm>
            <a:off x="623392" y="764704"/>
            <a:ext cx="4824536" cy="5328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3A74A7-6B87-AC9E-7853-AA125CA4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Titel der Präsentation | Datum | Name Amt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1424" y="2492896"/>
            <a:ext cx="4176464" cy="335710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528" y="1008000"/>
            <a:ext cx="4157360" cy="5539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367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D949D1C-8ECF-4EF7-0620-916B13598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365125"/>
            <a:ext cx="1036915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81D3A9-AC2B-844B-52D1-AE8E78262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1424" y="1825625"/>
            <a:ext cx="103691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300C4B-EB7E-5F52-511B-2CDCEB4DA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424" y="6262043"/>
            <a:ext cx="4114800" cy="2462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>
              <a:defRPr sz="1000">
                <a:solidFill>
                  <a:schemeClr val="accent2"/>
                </a:solidFill>
              </a:defRPr>
            </a:lvl1pPr>
          </a:lstStyle>
          <a:p>
            <a:r>
              <a:rPr lang="de-DE" dirty="0"/>
              <a:t>Titel der Präsentation | Datum | Name Amt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73CDCB-583C-3852-3590-AE7330570E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7376" y="6267907"/>
            <a:ext cx="2743200" cy="246221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r">
              <a:defRPr sz="1000">
                <a:solidFill>
                  <a:schemeClr val="accent2"/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9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1" r:id="rId2"/>
    <p:sldLayoutId id="2147483684" r:id="rId3"/>
    <p:sldLayoutId id="2147483673" r:id="rId4"/>
    <p:sldLayoutId id="2147483678" r:id="rId5"/>
    <p:sldLayoutId id="2147483676" r:id="rId6"/>
    <p:sldLayoutId id="2147483692" r:id="rId7"/>
    <p:sldLayoutId id="2147483683" r:id="rId8"/>
    <p:sldLayoutId id="2147483689" r:id="rId9"/>
    <p:sldLayoutId id="2147483691" r:id="rId10"/>
    <p:sldLayoutId id="2147483690" r:id="rId11"/>
    <p:sldLayoutId id="2147483685" r:id="rId12"/>
    <p:sldLayoutId id="2147483686" r:id="rId13"/>
    <p:sldLayoutId id="2147483687" r:id="rId14"/>
    <p:sldLayoutId id="2147483682" r:id="rId15"/>
    <p:sldLayoutId id="2147483688" r:id="rId1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1" i="0" kern="1200" cap="all" spc="1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753619-E00A-4E6E-4FE6-6A233DFC9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424" y="2034000"/>
            <a:ext cx="10442376" cy="2666176"/>
          </a:xfrm>
        </p:spPr>
        <p:txBody>
          <a:bodyPr/>
          <a:lstStyle/>
          <a:p>
            <a:r>
              <a:rPr lang="de-DE" dirty="0"/>
              <a:t>Sozialticket</a:t>
            </a:r>
            <a:br>
              <a:rPr lang="de-DE" dirty="0"/>
            </a:br>
            <a:r>
              <a:rPr lang="de-DE" dirty="0"/>
              <a:t>Evaluation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75E5ADA-75AC-AF4E-E511-97C085A09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424" y="4824000"/>
            <a:ext cx="10442376" cy="707886"/>
          </a:xfrm>
        </p:spPr>
        <p:txBody>
          <a:bodyPr/>
          <a:lstStyle/>
          <a:p>
            <a:r>
              <a:rPr lang="de-DE" dirty="0"/>
              <a:t>Digitale Antragsvariante und Abschaffung der Papiercoupons</a:t>
            </a:r>
            <a:br>
              <a:rPr lang="de-DE" dirty="0"/>
            </a:br>
            <a:r>
              <a:rPr lang="de-DE" dirty="0"/>
              <a:t>Amt für Soziales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51208B3-0443-E52D-3883-490CABE9C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Sozialticket – Verfahrensvereinfachung – </a:t>
            </a:r>
            <a:r>
              <a:rPr lang="de-DE" dirty="0" err="1"/>
              <a:t>AfS</a:t>
            </a:r>
            <a:r>
              <a:rPr lang="de-DE" dirty="0"/>
              <a:t>, Abt. 2, Jana Kempf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AA7A1B-0A99-92B6-F60C-63E803D2F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1</a:t>
            </a:fld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51F2D3E8-73BF-DA36-E358-91F5469FEE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4603" y="836712"/>
            <a:ext cx="3347360" cy="215444"/>
          </a:xfrm>
        </p:spPr>
        <p:txBody>
          <a:bodyPr/>
          <a:lstStyle/>
          <a:p>
            <a:r>
              <a:rPr lang="de-DE" dirty="0">
                <a:effectLst/>
                <a:latin typeface="Nunito Sans" pitchFamily="2" charset="0"/>
              </a:rPr>
              <a:t>Amt für Soziales</a:t>
            </a:r>
          </a:p>
        </p:txBody>
      </p:sp>
    </p:spTree>
    <p:extLst>
      <p:ext uri="{BB962C8B-B14F-4D97-AF65-F5344CB8AC3E}">
        <p14:creationId xmlns:p14="http://schemas.microsoft.com/office/powerpoint/2010/main" val="314398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BB68FB4D-B9D6-F858-6E9F-AD3D4C2BD10C}"/>
              </a:ext>
            </a:extLst>
          </p:cNvPr>
          <p:cNvSpPr/>
          <p:nvPr/>
        </p:nvSpPr>
        <p:spPr>
          <a:xfrm>
            <a:off x="0" y="0"/>
            <a:ext cx="12192000" cy="6845226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63C00B0-1810-4BD7-BA7D-A82D11B85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2871"/>
            <a:ext cx="12192000" cy="553998"/>
          </a:xfrm>
        </p:spPr>
        <p:txBody>
          <a:bodyPr/>
          <a:lstStyle/>
          <a:p>
            <a:pPr algn="ctr"/>
            <a:r>
              <a:rPr lang="de-DE" dirty="0"/>
              <a:t>Zur Erinnerung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DAD9A7-6ECB-4D46-9C4A-E0DAAFCEA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B1FAC-02CA-4257-AE1F-4CA6ADF85C59}" type="slidenum">
              <a:rPr lang="de-DE" smtClean="0"/>
              <a:t>2</a:t>
            </a:fld>
            <a:endParaRPr lang="de-DE" dirty="0"/>
          </a:p>
        </p:txBody>
      </p:sp>
      <p:pic>
        <p:nvPicPr>
          <p:cNvPr id="102" name="Bildplatzhalter 101">
            <a:extLst>
              <a:ext uri="{FF2B5EF4-FFF2-40B4-BE49-F238E27FC236}">
                <a16:creationId xmlns:a16="http://schemas.microsoft.com/office/drawing/2014/main" id="{1758BA5A-237A-45C4-B1C1-F91816DD7C6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405" r="405"/>
          <a:stretch>
            <a:fillRect/>
          </a:stretch>
        </p:blipFill>
        <p:spPr>
          <a:xfrm>
            <a:off x="612365" y="923330"/>
            <a:ext cx="5252730" cy="5921896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212E5701-C6D3-1BEC-7B1A-95DF052CFA37}"/>
              </a:ext>
            </a:extLst>
          </p:cNvPr>
          <p:cNvSpPr txBox="1"/>
          <p:nvPr/>
        </p:nvSpPr>
        <p:spPr>
          <a:xfrm>
            <a:off x="119336" y="54868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Verfahren ALT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BD2D3C-4CAB-56C4-E2C8-F75A4A320AF4}"/>
              </a:ext>
            </a:extLst>
          </p:cNvPr>
          <p:cNvSpPr txBox="1"/>
          <p:nvPr/>
        </p:nvSpPr>
        <p:spPr>
          <a:xfrm>
            <a:off x="6672064" y="553998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Verfahren NEU</a:t>
            </a:r>
          </a:p>
        </p:txBody>
      </p:sp>
      <p:pic>
        <p:nvPicPr>
          <p:cNvPr id="4" name="Bildplatzhalter 9">
            <a:extLst>
              <a:ext uri="{FF2B5EF4-FFF2-40B4-BE49-F238E27FC236}">
                <a16:creationId xmlns:a16="http://schemas.microsoft.com/office/drawing/2014/main" id="{ED6E658F-2420-41D9-9197-B784E878674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670" b="670"/>
          <a:stretch>
            <a:fillRect/>
          </a:stretch>
        </p:blipFill>
        <p:spPr>
          <a:xfrm>
            <a:off x="6686924" y="936659"/>
            <a:ext cx="5264061" cy="593467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2289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7FA3CB70-3F36-36E9-5F55-A53EA87F2F2F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55BBFF6-E998-D594-B1C9-BB561B6CD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08" y="497362"/>
            <a:ext cx="4157360" cy="553998"/>
          </a:xfrm>
        </p:spPr>
        <p:txBody>
          <a:bodyPr/>
          <a:lstStyle/>
          <a:p>
            <a:r>
              <a:rPr lang="de-DE" dirty="0"/>
              <a:t>Ausnahmeregelungen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37BE997-F55A-7435-AEEE-F812444FB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1424" y="1628800"/>
            <a:ext cx="5112568" cy="4221199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800" dirty="0">
                <a:sym typeface="Wingdings" panose="05000000000000000000" pitchFamily="2" charset="2"/>
              </a:rPr>
              <a:t>Menschen ohne Konto: </a:t>
            </a:r>
            <a:r>
              <a:rPr lang="de-DE" sz="1800" dirty="0" err="1">
                <a:sym typeface="Wingdings" panose="05000000000000000000" pitchFamily="2" charset="2"/>
              </a:rPr>
              <a:t>RegioKarte</a:t>
            </a:r>
            <a:r>
              <a:rPr lang="de-DE" sz="1800" dirty="0">
                <a:sym typeface="Wingdings" panose="05000000000000000000" pitchFamily="2" charset="2"/>
              </a:rPr>
              <a:t> Basis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800" dirty="0">
                <a:sym typeface="Wingdings" panose="05000000000000000000" pitchFamily="2" charset="2"/>
              </a:rPr>
              <a:t>Wohnungslose Menschen: 2*4 Fahrtenkarte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de-DE" sz="1800" dirty="0">
              <a:sym typeface="Wingdings" panose="05000000000000000000" pitchFamily="2" charset="2"/>
            </a:endParaRPr>
          </a:p>
          <a:p>
            <a:r>
              <a:rPr lang="de-DE" sz="1800" dirty="0">
                <a:sym typeface="Wingdings" panose="05000000000000000000" pitchFamily="2" charset="2"/>
              </a:rPr>
              <a:t>Bestätigung über soziale Einrichtungen:</a:t>
            </a:r>
          </a:p>
          <a:p>
            <a:endParaRPr lang="de-DE" sz="1800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de-DE" sz="1800" dirty="0"/>
              <a:t>Bahnhofsmission</a:t>
            </a:r>
          </a:p>
          <a:p>
            <a:pPr marL="285750" indent="-285750">
              <a:buFontTx/>
              <a:buChar char="-"/>
            </a:pPr>
            <a:r>
              <a:rPr lang="de-DE" sz="1800" dirty="0"/>
              <a:t>Ferdinand-Weiß-Haus</a:t>
            </a:r>
          </a:p>
          <a:p>
            <a:pPr marL="285750" indent="-285750">
              <a:buFontTx/>
              <a:buChar char="-"/>
            </a:pPr>
            <a:r>
              <a:rPr lang="de-DE" sz="1800" dirty="0"/>
              <a:t>FreiRaum</a:t>
            </a:r>
          </a:p>
          <a:p>
            <a:pPr marL="285750" indent="-285750">
              <a:buFontTx/>
              <a:buChar char="-"/>
            </a:pPr>
            <a:r>
              <a:rPr lang="de-DE" sz="1800" dirty="0"/>
              <a:t>Heilsarmee</a:t>
            </a:r>
          </a:p>
          <a:p>
            <a:pPr marL="285750" indent="-285750">
              <a:buFontTx/>
              <a:buChar char="-"/>
            </a:pPr>
            <a:r>
              <a:rPr lang="de-DE" sz="1800" dirty="0"/>
              <a:t>Kontaktladen</a:t>
            </a:r>
          </a:p>
          <a:p>
            <a:pPr marL="285750" indent="-285750">
              <a:buFontTx/>
              <a:buChar char="-"/>
            </a:pPr>
            <a:r>
              <a:rPr lang="de-DE" sz="1800" dirty="0"/>
              <a:t>OASE</a:t>
            </a:r>
          </a:p>
          <a:p>
            <a:pPr marL="285750" indent="-285750">
              <a:buFontTx/>
              <a:buChar char="-"/>
            </a:pPr>
            <a:r>
              <a:rPr lang="de-DE" sz="1800" dirty="0"/>
              <a:t>Pflasterstub</a:t>
            </a:r>
          </a:p>
          <a:p>
            <a:pPr marL="285750" indent="-285750">
              <a:buFontTx/>
              <a:buChar char="-"/>
            </a:pPr>
            <a:r>
              <a:rPr lang="de-DE" sz="1800" dirty="0"/>
              <a:t>Jugendberatung Freiburg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D731D1-0200-4D90-2C6D-B8351A0CF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ACAB9B"/>
                </a:solidFill>
                <a:effectLst/>
                <a:uLnTx/>
                <a:uFillTx/>
                <a:latin typeface="Nunito Sans"/>
                <a:ea typeface="+mn-ea"/>
                <a:cs typeface="+mn-cs"/>
              </a:rPr>
              <a:t>Sozialticket – Verfahrensvereinfachung, AfS, 18.06.2026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38A769-2160-A4A3-69CE-69C0C001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3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E503023-F92C-186B-A793-20F1C07AA2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3161" y="0"/>
            <a:ext cx="45038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062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9898A452-87B5-AC11-15C4-6DED6A6670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7C1F434-0D8C-D75A-EC77-0A78B1B46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7" y="349736"/>
            <a:ext cx="11089233" cy="553998"/>
          </a:xfrm>
        </p:spPr>
        <p:txBody>
          <a:bodyPr/>
          <a:lstStyle/>
          <a:p>
            <a:pPr algn="ctr"/>
            <a:r>
              <a:rPr lang="de-DE" dirty="0"/>
              <a:t>Entwicklung der Verkaufszahlen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28D3B9-7D6B-4806-C8C6-F92AD1AC5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4</a:t>
            </a:fld>
            <a:endParaRPr lang="de-DE" dirty="0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56ECE765-DB76-A0D3-D9C1-0A18376EF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07003"/>
              </p:ext>
            </p:extLst>
          </p:nvPr>
        </p:nvGraphicFramePr>
        <p:xfrm>
          <a:off x="1049374" y="1628799"/>
          <a:ext cx="4820898" cy="4180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9569">
                  <a:extLst>
                    <a:ext uri="{9D8B030D-6E8A-4147-A177-3AD203B41FA5}">
                      <a16:colId xmlns:a16="http://schemas.microsoft.com/office/drawing/2014/main" val="4269444541"/>
                    </a:ext>
                  </a:extLst>
                </a:gridCol>
                <a:gridCol w="1033050">
                  <a:extLst>
                    <a:ext uri="{9D8B030D-6E8A-4147-A177-3AD203B41FA5}">
                      <a16:colId xmlns:a16="http://schemas.microsoft.com/office/drawing/2014/main" val="1142517223"/>
                    </a:ext>
                  </a:extLst>
                </a:gridCol>
                <a:gridCol w="826440">
                  <a:extLst>
                    <a:ext uri="{9D8B030D-6E8A-4147-A177-3AD203B41FA5}">
                      <a16:colId xmlns:a16="http://schemas.microsoft.com/office/drawing/2014/main" val="1215928329"/>
                    </a:ext>
                  </a:extLst>
                </a:gridCol>
                <a:gridCol w="826440">
                  <a:extLst>
                    <a:ext uri="{9D8B030D-6E8A-4147-A177-3AD203B41FA5}">
                      <a16:colId xmlns:a16="http://schemas.microsoft.com/office/drawing/2014/main" val="2111723040"/>
                    </a:ext>
                  </a:extLst>
                </a:gridCol>
                <a:gridCol w="1105399">
                  <a:extLst>
                    <a:ext uri="{9D8B030D-6E8A-4147-A177-3AD203B41FA5}">
                      <a16:colId xmlns:a16="http://schemas.microsoft.com/office/drawing/2014/main" val="3925586318"/>
                    </a:ext>
                  </a:extLst>
                </a:gridCol>
              </a:tblGrid>
              <a:tr h="588581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2*4</a:t>
                      </a:r>
                    </a:p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Fahrten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Regio</a:t>
                      </a:r>
                    </a:p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Basis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D-</a:t>
                      </a:r>
                    </a:p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Ticket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Gesamt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540204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Mai 25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872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238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4.075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5.185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994869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 25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4.215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5.165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658771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Jul 25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930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4.337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5.394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203660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Aug 25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728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100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4.458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5.286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26866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Sep 25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839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99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4.570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5.508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570667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Okt 25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711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80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4.607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5.398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033397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Nov 25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 dirty="0">
                          <a:effectLst/>
                          <a:latin typeface="+mn-lt"/>
                        </a:rPr>
                        <a:t>634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55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4.684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5.373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75090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>
                          <a:effectLst/>
                          <a:latin typeface="+mn-lt"/>
                        </a:rPr>
                        <a:t>Dez 25</a:t>
                      </a:r>
                      <a:endParaRPr lang="de-DE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279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30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600" u="none" strike="noStrike">
                          <a:effectLst/>
                          <a:latin typeface="+mn-lt"/>
                        </a:rPr>
                        <a:t>4.964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5.273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111355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Jan 26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>
                          <a:effectLst/>
                          <a:latin typeface="+mn-lt"/>
                        </a:rPr>
                        <a:t>675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>
                          <a:effectLst/>
                          <a:latin typeface="+mn-lt"/>
                        </a:rPr>
                        <a:t>62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 dirty="0">
                          <a:effectLst/>
                          <a:latin typeface="+mn-lt"/>
                        </a:rPr>
                        <a:t>5.095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5.832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242359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Feb 26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>
                          <a:effectLst/>
                          <a:latin typeface="+mn-lt"/>
                        </a:rPr>
                        <a:t>304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>
                          <a:effectLst/>
                          <a:latin typeface="+mn-lt"/>
                        </a:rPr>
                        <a:t>40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 dirty="0">
                          <a:effectLst/>
                          <a:latin typeface="+mn-lt"/>
                        </a:rPr>
                        <a:t>5.026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5.370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213853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 err="1">
                          <a:effectLst/>
                          <a:latin typeface="+mn-lt"/>
                        </a:rPr>
                        <a:t>Mrz</a:t>
                      </a:r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 26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>
                          <a:effectLst/>
                          <a:latin typeface="+mn-lt"/>
                        </a:rPr>
                        <a:t>306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 dirty="0">
                          <a:effectLst/>
                          <a:latin typeface="+mn-lt"/>
                        </a:rPr>
                        <a:t>30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 dirty="0">
                          <a:effectLst/>
                          <a:latin typeface="+mn-lt"/>
                        </a:rPr>
                        <a:t>4.959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5.295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979028"/>
                  </a:ext>
                </a:extLst>
              </a:tr>
              <a:tr h="299312"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Apr 26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>
                          <a:effectLst/>
                          <a:latin typeface="+mn-lt"/>
                        </a:rPr>
                        <a:t>196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>
                          <a:effectLst/>
                          <a:latin typeface="+mn-lt"/>
                        </a:rPr>
                        <a:t>26</a:t>
                      </a:r>
                      <a:endParaRPr lang="de-D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u="none" strike="noStrike" dirty="0">
                          <a:effectLst/>
                          <a:latin typeface="+mn-lt"/>
                        </a:rPr>
                        <a:t>5.010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u="none" strike="noStrike" dirty="0">
                          <a:effectLst/>
                          <a:latin typeface="+mn-lt"/>
                        </a:rPr>
                        <a:t>5.232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334060"/>
                  </a:ext>
                </a:extLst>
              </a:tr>
            </a:tbl>
          </a:graphicData>
        </a:graphic>
      </p:graphicFrame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A9F9AE02-A107-4DF5-B83B-4196C5D031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4811012"/>
              </p:ext>
            </p:extLst>
          </p:nvPr>
        </p:nvGraphicFramePr>
        <p:xfrm>
          <a:off x="5989608" y="1628800"/>
          <a:ext cx="6083056" cy="418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Legende: mit gebogener Doppellinie ohne Rahmen 13">
            <a:extLst>
              <a:ext uri="{FF2B5EF4-FFF2-40B4-BE49-F238E27FC236}">
                <a16:creationId xmlns:a16="http://schemas.microsoft.com/office/drawing/2014/main" id="{2FFDC088-C088-FE42-120A-4D682315A6E6}"/>
              </a:ext>
            </a:extLst>
          </p:cNvPr>
          <p:cNvSpPr/>
          <p:nvPr/>
        </p:nvSpPr>
        <p:spPr>
          <a:xfrm>
            <a:off x="1055440" y="6027238"/>
            <a:ext cx="2082063" cy="612648"/>
          </a:xfrm>
          <a:prstGeom prst="callout3">
            <a:avLst>
              <a:gd name="adj1" fmla="val -230553"/>
              <a:gd name="adj2" fmla="val 77458"/>
              <a:gd name="adj3" fmla="val -232194"/>
              <a:gd name="adj4" fmla="val -18372"/>
              <a:gd name="adj5" fmla="val 49155"/>
              <a:gd name="adj6" fmla="val -18713"/>
              <a:gd name="adj7" fmla="val 50637"/>
              <a:gd name="adj8" fmla="val -490"/>
            </a:avLst>
          </a:prstGeom>
          <a:solidFill>
            <a:srgbClr val="FFC000"/>
          </a:solidFill>
          <a:ln>
            <a:solidFill>
              <a:srgbClr val="C4163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</a:rPr>
              <a:t>Teilw. Dez.-Karten</a:t>
            </a:r>
          </a:p>
          <a:p>
            <a:r>
              <a:rPr lang="de-DE" sz="1200" dirty="0">
                <a:solidFill>
                  <a:schemeClr val="tx1"/>
                </a:solidFill>
              </a:rPr>
              <a:t>im Januar</a:t>
            </a:r>
          </a:p>
        </p:txBody>
      </p:sp>
    </p:spTree>
    <p:extLst>
      <p:ext uri="{BB962C8B-B14F-4D97-AF65-F5344CB8AC3E}">
        <p14:creationId xmlns:p14="http://schemas.microsoft.com/office/powerpoint/2010/main" val="2976835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8A2F433-1EF8-7267-23E9-1121515FC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336882"/>
            <a:ext cx="4157360" cy="553998"/>
          </a:xfrm>
        </p:spPr>
        <p:txBody>
          <a:bodyPr/>
          <a:lstStyle/>
          <a:p>
            <a:r>
              <a:rPr lang="de-DE" dirty="0"/>
              <a:t>Rückmeldungen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6B561EF-04C2-BBD2-8F48-F98731350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0272" y="1159046"/>
            <a:ext cx="4176464" cy="4077183"/>
          </a:xfrm>
          <a:solidFill>
            <a:srgbClr val="F4F1E5"/>
          </a:solidFill>
        </p:spPr>
        <p:txBody>
          <a:bodyPr/>
          <a:lstStyle/>
          <a:p>
            <a:r>
              <a:rPr lang="de-DE" b="1" dirty="0"/>
              <a:t>Jobcenter, AfS, AMI</a:t>
            </a:r>
          </a:p>
          <a:p>
            <a:pPr marL="285750" indent="-285750">
              <a:buFontTx/>
              <a:buChar char="-"/>
            </a:pPr>
            <a:r>
              <a:rPr lang="de-DE" dirty="0"/>
              <a:t>Wirkliche Verwaltungsvereinfachung!</a:t>
            </a:r>
          </a:p>
          <a:p>
            <a:pPr marL="285750" indent="-285750">
              <a:buFontTx/>
              <a:buChar char="-"/>
            </a:pPr>
            <a:r>
              <a:rPr lang="de-DE"/>
              <a:t>Einsparung 2,0 VZÄ hat sich bestätigt, der Verwaltungsaufwand ging auch faktisch zurück. </a:t>
            </a:r>
          </a:p>
          <a:p>
            <a:pPr marL="285750" indent="-285750">
              <a:buFontTx/>
              <a:buChar char="-"/>
            </a:pPr>
            <a:r>
              <a:rPr lang="de-DE"/>
              <a:t>Weniger </a:t>
            </a:r>
            <a:r>
              <a:rPr lang="de-DE" dirty="0"/>
              <a:t>Beschwerden, da keine neue Beantragung nach Bewilligungsende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r>
              <a:rPr lang="de-DE" b="1" dirty="0"/>
              <a:t>VAG</a:t>
            </a:r>
          </a:p>
          <a:p>
            <a:pPr marL="285750" indent="-285750">
              <a:buFontTx/>
              <a:buChar char="-"/>
            </a:pPr>
            <a:r>
              <a:rPr lang="de-DE" dirty="0"/>
              <a:t>Viel weniger Kündigungen und dadurch verursachte Neuabschlüsse</a:t>
            </a:r>
          </a:p>
          <a:p>
            <a:pPr marL="285750" indent="-285750">
              <a:buFontTx/>
              <a:buChar char="-"/>
            </a:pPr>
            <a:r>
              <a:rPr lang="de-DE" dirty="0"/>
              <a:t>Viel weniger Beschwerden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267ED7-8ABF-4DE1-EDD5-23D1E0CE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Sozialticket – Verfahrensvereinfachung, AfS, 18.06.2026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A96D87-1236-AEF8-B99C-A40471AFE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37376" y="6243866"/>
            <a:ext cx="2743200" cy="246221"/>
          </a:xfrm>
        </p:spPr>
        <p:txBody>
          <a:bodyPr/>
          <a:lstStyle/>
          <a:p>
            <a:fld id="{1354209B-1C1D-024D-901F-5C671C233D00}" type="slidenum">
              <a:rPr lang="de-DE" smtClean="0"/>
              <a:t>5</a:t>
            </a:fld>
            <a:endParaRPr lang="de-DE" dirty="0"/>
          </a:p>
        </p:txBody>
      </p:sp>
      <p:sp>
        <p:nvSpPr>
          <p:cNvPr id="7" name="Sprechblase: oval 6">
            <a:extLst>
              <a:ext uri="{FF2B5EF4-FFF2-40B4-BE49-F238E27FC236}">
                <a16:creationId xmlns:a16="http://schemas.microsoft.com/office/drawing/2014/main" id="{1451A4BB-BBBB-E26D-6B56-1981605C6CB6}"/>
              </a:ext>
            </a:extLst>
          </p:cNvPr>
          <p:cNvSpPr/>
          <p:nvPr/>
        </p:nvSpPr>
        <p:spPr>
          <a:xfrm rot="886764">
            <a:off x="8946629" y="414392"/>
            <a:ext cx="2908920" cy="1656184"/>
          </a:xfrm>
          <a:prstGeom prst="wedgeEllipseCallout">
            <a:avLst/>
          </a:prstGeom>
          <a:solidFill>
            <a:srgbClr val="F4F1E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i="1" dirty="0">
                <a:solidFill>
                  <a:srgbClr val="212121"/>
                </a:solidFill>
                <a:effectLst/>
                <a:latin typeface="Aptos"/>
                <a:ea typeface="Times New Roman" panose="02020603050405020304" pitchFamily="18" charset="0"/>
                <a:cs typeface="Aptos"/>
              </a:rPr>
              <a:t>„Von Seiten der wohnungslosen Personen und Personen ohne Konto wurde das neue Verfahren positiv aufgenommen.“</a:t>
            </a:r>
          </a:p>
          <a:p>
            <a:pPr algn="ctr"/>
            <a:r>
              <a:rPr lang="de-DE" sz="1200" dirty="0">
                <a:solidFill>
                  <a:srgbClr val="212121"/>
                </a:solidFill>
                <a:latin typeface="Aptos"/>
              </a:rPr>
              <a:t>Bahnhofsmission</a:t>
            </a:r>
            <a:endParaRPr lang="de-DE" sz="1200" dirty="0"/>
          </a:p>
        </p:txBody>
      </p:sp>
      <p:sp>
        <p:nvSpPr>
          <p:cNvPr id="8" name="Sprechblase: oval 7">
            <a:extLst>
              <a:ext uri="{FF2B5EF4-FFF2-40B4-BE49-F238E27FC236}">
                <a16:creationId xmlns:a16="http://schemas.microsoft.com/office/drawing/2014/main" id="{24DD845C-641F-0481-2258-DB1BF8673C04}"/>
              </a:ext>
            </a:extLst>
          </p:cNvPr>
          <p:cNvSpPr/>
          <p:nvPr/>
        </p:nvSpPr>
        <p:spPr>
          <a:xfrm>
            <a:off x="5167925" y="901433"/>
            <a:ext cx="2908920" cy="1656184"/>
          </a:xfrm>
          <a:prstGeom prst="wedgeEllipseCallout">
            <a:avLst/>
          </a:prstGeom>
          <a:solidFill>
            <a:srgbClr val="F4F1E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i="1" dirty="0">
                <a:solidFill>
                  <a:srgbClr val="212121"/>
                </a:solidFill>
                <a:effectLst/>
                <a:latin typeface="Aptos"/>
                <a:ea typeface="Times New Roman" panose="02020603050405020304" pitchFamily="18" charset="0"/>
                <a:cs typeface="Aptos"/>
              </a:rPr>
              <a:t>„Das Verfahren ist sehr positiv, da die umständliche und lang dauernde Bewilligung der Coupons wegfällt.“</a:t>
            </a:r>
          </a:p>
          <a:p>
            <a:pPr algn="ctr"/>
            <a:r>
              <a:rPr lang="de-DE" sz="1200" dirty="0">
                <a:solidFill>
                  <a:srgbClr val="212121"/>
                </a:solidFill>
                <a:latin typeface="Aptos"/>
              </a:rPr>
              <a:t>OASE</a:t>
            </a:r>
            <a:endParaRPr lang="de-DE" sz="1200" dirty="0"/>
          </a:p>
        </p:txBody>
      </p:sp>
      <p:sp>
        <p:nvSpPr>
          <p:cNvPr id="9" name="Sprechblase: oval 8">
            <a:extLst>
              <a:ext uri="{FF2B5EF4-FFF2-40B4-BE49-F238E27FC236}">
                <a16:creationId xmlns:a16="http://schemas.microsoft.com/office/drawing/2014/main" id="{5886C764-CE6A-7517-5F84-361665CA10E7}"/>
              </a:ext>
            </a:extLst>
          </p:cNvPr>
          <p:cNvSpPr/>
          <p:nvPr/>
        </p:nvSpPr>
        <p:spPr>
          <a:xfrm rot="581481">
            <a:off x="5167925" y="4166083"/>
            <a:ext cx="2908920" cy="1656184"/>
          </a:xfrm>
          <a:prstGeom prst="wedgeEllipseCallout">
            <a:avLst/>
          </a:prstGeom>
          <a:solidFill>
            <a:srgbClr val="F4F1E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i="1" dirty="0">
                <a:solidFill>
                  <a:srgbClr val="212121"/>
                </a:solidFill>
                <a:effectLst/>
                <a:latin typeface="Aptos"/>
                <a:ea typeface="Times New Roman" panose="02020603050405020304" pitchFamily="18" charset="0"/>
                <a:cs typeface="Aptos"/>
              </a:rPr>
              <a:t>„</a:t>
            </a:r>
            <a:r>
              <a:rPr lang="de-DE" sz="1400" b="0" i="1" dirty="0">
                <a:solidFill>
                  <a:srgbClr val="172B4D"/>
                </a:solidFill>
                <a:effectLst/>
                <a:latin typeface="Nunito Sans" pitchFamily="2" charset="0"/>
              </a:rPr>
              <a:t>Die Infos über Sondermöglichkeiten kommen bei den Beteiligten an“</a:t>
            </a:r>
            <a:endParaRPr lang="de-DE" sz="1400" i="1" dirty="0">
              <a:solidFill>
                <a:srgbClr val="212121"/>
              </a:solidFill>
              <a:effectLst/>
              <a:latin typeface="Aptos"/>
              <a:ea typeface="Times New Roman" panose="02020603050405020304" pitchFamily="18" charset="0"/>
              <a:cs typeface="Aptos"/>
            </a:endParaRPr>
          </a:p>
          <a:p>
            <a:pPr algn="ctr"/>
            <a:r>
              <a:rPr lang="de-DE" sz="1200" dirty="0">
                <a:solidFill>
                  <a:srgbClr val="212121"/>
                </a:solidFill>
                <a:latin typeface="Aptos"/>
              </a:rPr>
              <a:t>Pflasterstub</a:t>
            </a:r>
            <a:endParaRPr lang="de-DE" sz="1200" dirty="0"/>
          </a:p>
        </p:txBody>
      </p:sp>
      <p:sp>
        <p:nvSpPr>
          <p:cNvPr id="10" name="Sprechblase: oval 9">
            <a:extLst>
              <a:ext uri="{FF2B5EF4-FFF2-40B4-BE49-F238E27FC236}">
                <a16:creationId xmlns:a16="http://schemas.microsoft.com/office/drawing/2014/main" id="{354C34C0-49D0-1D39-4A14-BC1A73DB356B}"/>
              </a:ext>
            </a:extLst>
          </p:cNvPr>
          <p:cNvSpPr/>
          <p:nvPr/>
        </p:nvSpPr>
        <p:spPr>
          <a:xfrm rot="394293">
            <a:off x="7406955" y="2354250"/>
            <a:ext cx="2908920" cy="1656184"/>
          </a:xfrm>
          <a:prstGeom prst="wedgeEllipseCallout">
            <a:avLst/>
          </a:prstGeom>
          <a:solidFill>
            <a:srgbClr val="F4F1E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i="1" dirty="0">
                <a:solidFill>
                  <a:srgbClr val="212121"/>
                </a:solidFill>
                <a:effectLst/>
                <a:latin typeface="Aptos"/>
                <a:ea typeface="Times New Roman" panose="02020603050405020304" pitchFamily="18" charset="0"/>
                <a:cs typeface="Aptos"/>
              </a:rPr>
              <a:t>„</a:t>
            </a:r>
            <a:r>
              <a:rPr lang="de-DE" sz="1400" b="0" i="1" dirty="0">
                <a:solidFill>
                  <a:srgbClr val="172B4D"/>
                </a:solidFill>
                <a:effectLst/>
                <a:latin typeface="Nunito Sans" pitchFamily="2" charset="0"/>
              </a:rPr>
              <a:t>Das neue Verfahren ist wirklich</a:t>
            </a:r>
            <a:r>
              <a:rPr lang="de-DE" sz="1400" i="1" dirty="0">
                <a:solidFill>
                  <a:srgbClr val="172B4D"/>
                </a:solidFill>
                <a:latin typeface="Nunito Sans" pitchFamily="2" charset="0"/>
              </a:rPr>
              <a:t> sehr einfach</a:t>
            </a:r>
            <a:r>
              <a:rPr lang="de-DE" sz="1400" b="0" i="1" dirty="0">
                <a:solidFill>
                  <a:srgbClr val="172B4D"/>
                </a:solidFill>
                <a:effectLst/>
                <a:latin typeface="Nunito Sans" pitchFamily="2" charset="0"/>
              </a:rPr>
              <a:t>“</a:t>
            </a:r>
            <a:endParaRPr lang="de-DE" sz="1400" i="1" dirty="0">
              <a:solidFill>
                <a:srgbClr val="212121"/>
              </a:solidFill>
              <a:effectLst/>
              <a:latin typeface="Aptos"/>
              <a:ea typeface="Times New Roman" panose="02020603050405020304" pitchFamily="18" charset="0"/>
              <a:cs typeface="Aptos"/>
            </a:endParaRPr>
          </a:p>
          <a:p>
            <a:pPr algn="ctr"/>
            <a:r>
              <a:rPr lang="de-DE" sz="1200" dirty="0">
                <a:solidFill>
                  <a:srgbClr val="212121"/>
                </a:solidFill>
                <a:latin typeface="Aptos"/>
              </a:rPr>
              <a:t>FreiRaum</a:t>
            </a:r>
            <a:endParaRPr lang="de-DE" sz="1200" dirty="0"/>
          </a:p>
        </p:txBody>
      </p:sp>
      <p:sp>
        <p:nvSpPr>
          <p:cNvPr id="11" name="Sprechblase: oval 10">
            <a:extLst>
              <a:ext uri="{FF2B5EF4-FFF2-40B4-BE49-F238E27FC236}">
                <a16:creationId xmlns:a16="http://schemas.microsoft.com/office/drawing/2014/main" id="{CC315BEE-FECC-2929-AC90-7198347147EE}"/>
              </a:ext>
            </a:extLst>
          </p:cNvPr>
          <p:cNvSpPr/>
          <p:nvPr/>
        </p:nvSpPr>
        <p:spPr>
          <a:xfrm rot="445616">
            <a:off x="9028104" y="4403781"/>
            <a:ext cx="2908920" cy="1656184"/>
          </a:xfrm>
          <a:prstGeom prst="wedgeEllipseCallout">
            <a:avLst/>
          </a:prstGeom>
          <a:solidFill>
            <a:srgbClr val="F4F1E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i="1" dirty="0">
                <a:solidFill>
                  <a:srgbClr val="212121"/>
                </a:solidFill>
                <a:effectLst/>
                <a:latin typeface="Aptos"/>
                <a:ea typeface="Times New Roman" panose="02020603050405020304" pitchFamily="18" charset="0"/>
                <a:cs typeface="Aptos"/>
              </a:rPr>
              <a:t>„V</a:t>
            </a:r>
            <a:r>
              <a:rPr lang="de-DE" sz="1400" b="0" i="1" dirty="0">
                <a:solidFill>
                  <a:srgbClr val="172B4D"/>
                </a:solidFill>
                <a:effectLst/>
                <a:latin typeface="Nunito Sans" pitchFamily="2" charset="0"/>
              </a:rPr>
              <a:t>erfahren ist  </a:t>
            </a:r>
            <a:r>
              <a:rPr lang="de-DE" sz="1400" i="1" dirty="0">
                <a:solidFill>
                  <a:srgbClr val="172B4D"/>
                </a:solidFill>
                <a:latin typeface="Nunito Sans" pitchFamily="2" charset="0"/>
              </a:rPr>
              <a:t>einfacher für die Menschen</a:t>
            </a:r>
            <a:r>
              <a:rPr lang="de-DE" sz="1400" b="0" i="1" dirty="0">
                <a:solidFill>
                  <a:srgbClr val="172B4D"/>
                </a:solidFill>
                <a:effectLst/>
                <a:latin typeface="Nunito Sans" pitchFamily="2" charset="0"/>
              </a:rPr>
              <a:t>“</a:t>
            </a:r>
            <a:endParaRPr lang="de-DE" sz="1400" i="1" dirty="0">
              <a:solidFill>
                <a:srgbClr val="212121"/>
              </a:solidFill>
              <a:effectLst/>
              <a:latin typeface="Aptos"/>
              <a:ea typeface="Times New Roman" panose="02020603050405020304" pitchFamily="18" charset="0"/>
              <a:cs typeface="Aptos"/>
            </a:endParaRPr>
          </a:p>
          <a:p>
            <a:pPr algn="ctr"/>
            <a:r>
              <a:rPr lang="de-DE" sz="1200" dirty="0">
                <a:solidFill>
                  <a:srgbClr val="212121"/>
                </a:solidFill>
                <a:latin typeface="Aptos"/>
              </a:rPr>
              <a:t>Ferdi-Weiß Haus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4192834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CB6C5B1-1271-E74A-3E42-C4C8CE94E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080" y="548680"/>
            <a:ext cx="10744644" cy="677489"/>
          </a:xfrm>
        </p:spPr>
        <p:txBody>
          <a:bodyPr/>
          <a:lstStyle/>
          <a:p>
            <a:r>
              <a:rPr lang="de-DE" dirty="0"/>
              <a:t>Abgleich der Daten im Nachgang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4D9D266-1325-04F9-E398-34B27B402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1424" y="1484784"/>
            <a:ext cx="4680520" cy="4392487"/>
          </a:xfrm>
        </p:spPr>
        <p:txBody>
          <a:bodyPr>
            <a:normAutofit/>
          </a:bodyPr>
          <a:lstStyle/>
          <a:p>
            <a:r>
              <a:rPr lang="de-DE" sz="1800" dirty="0"/>
              <a:t>Nach Filtereinstellung „Freiburger Postleitzahlen“ nur sehr wenig „falsche“ Sozialtickets</a:t>
            </a:r>
          </a:p>
          <a:p>
            <a:pPr marL="285750" indent="-285750">
              <a:buFontTx/>
              <a:buChar char="-"/>
            </a:pPr>
            <a:r>
              <a:rPr lang="de-DE" sz="1800" dirty="0"/>
              <a:t>Mai 10 Personen für Wohngeld und Grundsicherung</a:t>
            </a:r>
          </a:p>
          <a:p>
            <a:pPr marL="285750" indent="-285750">
              <a:buFontTx/>
              <a:buChar char="-"/>
            </a:pPr>
            <a:r>
              <a:rPr lang="de-DE" sz="1800" dirty="0"/>
              <a:t>Relativ viel „Wechsel“ beim Jobcenter durch Wegfall der Leistung (Mai 113 Personen)</a:t>
            </a:r>
          </a:p>
          <a:p>
            <a:pPr marL="742950" lvl="1" indent="-285750">
              <a:buFontTx/>
              <a:buChar char="-"/>
            </a:pPr>
            <a:endParaRPr lang="de-DE" sz="1800" dirty="0"/>
          </a:p>
          <a:p>
            <a:pPr marL="742950" lvl="1" indent="-285750">
              <a:buFontTx/>
              <a:buChar char="-"/>
            </a:pPr>
            <a:endParaRPr lang="de-DE" sz="1800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800" dirty="0"/>
              <a:t>Noch ca. 700 Personen mit dem Abo im alten Verfahren (auslaufend)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de-DE" sz="1800" dirty="0"/>
              <a:t>Online-Anteil Bestellungen bei 25%</a:t>
            </a:r>
          </a:p>
          <a:p>
            <a:pPr marL="285750" indent="-285750">
              <a:buFontTx/>
              <a:buChar char="-"/>
            </a:pPr>
            <a:endParaRPr lang="de-DE" sz="1800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89F736-5982-7164-21F9-2230FC52E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Sozialticket – Verfahrensvereinfachung, AfS, 18.06.2026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03E0EA-00CF-7537-1D7C-BD00F6BFB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6</a:t>
            </a:fld>
            <a:endParaRPr lang="de-DE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E510D10-F36D-7247-59F9-87A16FC26753}"/>
              </a:ext>
            </a:extLst>
          </p:cNvPr>
          <p:cNvSpPr txBox="1"/>
          <p:nvPr/>
        </p:nvSpPr>
        <p:spPr>
          <a:xfrm>
            <a:off x="6456040" y="2215511"/>
            <a:ext cx="5213684" cy="3416320"/>
          </a:xfrm>
          <a:prstGeom prst="rect">
            <a:avLst/>
          </a:prstGeom>
          <a:solidFill>
            <a:srgbClr val="F4F1E5"/>
          </a:solidFill>
        </p:spPr>
        <p:txBody>
          <a:bodyPr wrap="square" rtlCol="0">
            <a:spAutoFit/>
          </a:bodyPr>
          <a:lstStyle/>
          <a:p>
            <a:pPr algn="ctr"/>
            <a:endParaRPr lang="de-DE" i="1" dirty="0">
              <a:ln w="0"/>
              <a:solidFill>
                <a:schemeClr val="tx1"/>
              </a:solidFill>
            </a:endParaRPr>
          </a:p>
          <a:p>
            <a:pPr algn="ctr"/>
            <a:r>
              <a:rPr lang="de-DE" i="1" dirty="0">
                <a:ln w="0"/>
                <a:solidFill>
                  <a:schemeClr val="tx1"/>
                </a:solidFill>
              </a:rPr>
              <a:t>Die Vertrauenslösung zahlt sich aus:</a:t>
            </a:r>
          </a:p>
          <a:p>
            <a:pPr algn="ctr"/>
            <a:endParaRPr lang="de-DE" i="1" dirty="0">
              <a:ln w="0"/>
              <a:solidFill>
                <a:schemeClr val="tx1"/>
              </a:solidFill>
            </a:endParaRPr>
          </a:p>
          <a:p>
            <a:pPr algn="ctr"/>
            <a:r>
              <a:rPr lang="de-DE" i="1" dirty="0">
                <a:ln w="0"/>
                <a:solidFill>
                  <a:schemeClr val="tx1"/>
                </a:solidFill>
              </a:rPr>
              <a:t>Weniger Bürokratie für alle, leichteres Verfahren für die Bürger*innen und weniger Aufwand in der Verwaltung.</a:t>
            </a:r>
          </a:p>
          <a:p>
            <a:pPr algn="ctr"/>
            <a:endParaRPr lang="de-DE" i="1" dirty="0">
              <a:ln w="0"/>
            </a:endParaRPr>
          </a:p>
          <a:p>
            <a:pPr algn="ctr"/>
            <a:endParaRPr lang="de-DE" i="1" dirty="0">
              <a:ln w="0"/>
            </a:endParaRPr>
          </a:p>
          <a:p>
            <a:pPr algn="ctr"/>
            <a:endParaRPr lang="de-DE" b="1" i="1" dirty="0">
              <a:ln w="0"/>
            </a:endParaRPr>
          </a:p>
          <a:p>
            <a:pPr algn="ctr"/>
            <a:r>
              <a:rPr lang="de-DE" b="1" dirty="0">
                <a:ln w="0"/>
                <a:solidFill>
                  <a:schemeClr val="tx1"/>
                </a:solidFill>
                <a:sym typeface="Wingdings" panose="05000000000000000000" pitchFamily="2" charset="2"/>
              </a:rPr>
              <a:t> Die Verwaltung sieht keinen Bedarf zur Nachsteuerung</a:t>
            </a:r>
            <a:endParaRPr lang="de-DE" b="1" dirty="0">
              <a:ln w="0"/>
              <a:solidFill>
                <a:schemeClr val="tx1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86002566"/>
      </p:ext>
    </p:extLst>
  </p:cSld>
  <p:clrMapOvr>
    <a:masterClrMapping/>
  </p:clrMapOvr>
</p:sld>
</file>

<file path=ppt/theme/theme1.xml><?xml version="1.0" encoding="utf-8"?>
<a:theme xmlns:a="http://schemas.openxmlformats.org/drawingml/2006/main" name="Stadt Freiburg Marke">
  <a:themeElements>
    <a:clrScheme name="Stadt Freiburg CD 2025">
      <a:dk1>
        <a:srgbClr val="000000"/>
      </a:dk1>
      <a:lt1>
        <a:srgbClr val="FFFFFF"/>
      </a:lt1>
      <a:dk2>
        <a:srgbClr val="6F7165"/>
      </a:dk2>
      <a:lt2>
        <a:srgbClr val="FFFFFF"/>
      </a:lt2>
      <a:accent1>
        <a:srgbClr val="E0202C"/>
      </a:accent1>
      <a:accent2>
        <a:srgbClr val="ACAB9B"/>
      </a:accent2>
      <a:accent3>
        <a:srgbClr val="6F7165"/>
      </a:accent3>
      <a:accent4>
        <a:srgbClr val="F3F1E5"/>
      </a:accent4>
      <a:accent5>
        <a:srgbClr val="A02B93"/>
      </a:accent5>
      <a:accent6>
        <a:srgbClr val="4EA72E"/>
      </a:accent6>
      <a:hlink>
        <a:srgbClr val="000000"/>
      </a:hlink>
      <a:folHlink>
        <a:srgbClr val="6F7165"/>
      </a:folHlink>
    </a:clrScheme>
    <a:fontScheme name="Stadt Freiburg">
      <a:majorFont>
        <a:latin typeface="Nunito Sans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Breitbild</PresentationFormat>
  <Paragraphs>141</Paragraphs>
  <Slides>6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Nunito Sans</vt:lpstr>
      <vt:lpstr>Aptos</vt:lpstr>
      <vt:lpstr>Arial</vt:lpstr>
      <vt:lpstr>Wingdings</vt:lpstr>
      <vt:lpstr>Stadt Freiburg Marke</vt:lpstr>
      <vt:lpstr>Sozialticket Evaluation</vt:lpstr>
      <vt:lpstr>Zur Erinnerung</vt:lpstr>
      <vt:lpstr>Ausnahmeregelungen</vt:lpstr>
      <vt:lpstr>Entwicklung der Verkaufszahlen</vt:lpstr>
      <vt:lpstr>Rückmeldungen</vt:lpstr>
      <vt:lpstr>Abgleich der Daten im Nachgang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designconcepts</dc:creator>
  <cp:lastModifiedBy>Buttgereit, Katja</cp:lastModifiedBy>
  <cp:revision>190</cp:revision>
  <dcterms:created xsi:type="dcterms:W3CDTF">2021-09-13T14:32:38Z</dcterms:created>
  <dcterms:modified xsi:type="dcterms:W3CDTF">2026-06-15T10:48:11Z</dcterms:modified>
</cp:coreProperties>
</file>