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9" r:id="rId1"/>
  </p:sldMasterIdLst>
  <p:notesMasterIdLst>
    <p:notesMasterId r:id="rId11"/>
  </p:notesMasterIdLst>
  <p:handoutMasterIdLst>
    <p:handoutMasterId r:id="rId12"/>
  </p:handoutMasterIdLst>
  <p:sldIdLst>
    <p:sldId id="282" r:id="rId2"/>
    <p:sldId id="375" r:id="rId3"/>
    <p:sldId id="426" r:id="rId4"/>
    <p:sldId id="290" r:id="rId5"/>
    <p:sldId id="421" r:id="rId6"/>
    <p:sldId id="415" r:id="rId7"/>
    <p:sldId id="391" r:id="rId8"/>
    <p:sldId id="427" r:id="rId9"/>
    <p:sldId id="428" r:id="rId10"/>
  </p:sldIdLst>
  <p:sldSz cx="12192000" cy="6858000"/>
  <p:notesSz cx="7104063" cy="10234613"/>
  <p:embeddedFontLst>
    <p:embeddedFont>
      <p:font typeface="Nunito Sans" pitchFamily="2" charset="0"/>
      <p:regular r:id="rId13"/>
      <p:bold r:id="rId14"/>
      <p:italic r:id="rId15"/>
      <p:boldItalic r:id="rId16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7242" userDrawn="1">
          <p15:clr>
            <a:srgbClr val="A4A3A4"/>
          </p15:clr>
        </p15:guide>
        <p15:guide id="4" orient="horz" pos="39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EFE1"/>
    <a:srgbClr val="E0202C"/>
    <a:srgbClr val="8DE0D9"/>
    <a:srgbClr val="F8D0D3"/>
    <a:srgbClr val="A3A18F"/>
    <a:srgbClr val="2031AC"/>
    <a:srgbClr val="32B8AB"/>
    <a:srgbClr val="4ACEC1"/>
    <a:srgbClr val="6CAA28"/>
    <a:srgbClr val="81CD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Designformatvorlage 1 - Akz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Designformatvorlage 1 - Akz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Designformatvorlage 1 - Akz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7994" autoAdjust="0"/>
    <p:restoredTop sz="74808" autoAdjust="0"/>
  </p:normalViewPr>
  <p:slideViewPr>
    <p:cSldViewPr>
      <p:cViewPr varScale="1">
        <p:scale>
          <a:sx n="61" d="100"/>
          <a:sy n="61" d="100"/>
        </p:scale>
        <p:origin x="1843" y="58"/>
      </p:cViewPr>
      <p:guideLst>
        <p:guide orient="horz" pos="346"/>
        <p:guide pos="438"/>
        <p:guide pos="7242"/>
        <p:guide orient="horz" pos="397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 showGuides="1">
      <p:cViewPr varScale="1">
        <p:scale>
          <a:sx n="81" d="100"/>
          <a:sy n="81" d="100"/>
        </p:scale>
        <p:origin x="304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waan\APPDATA\LOCAL\TEMP\1\OSTEMP\00007534\CACHE\04\14\56\021F8E56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waan\APPDATA\LOCAL\TEMP\1\OSTEMP\00007534\CACHE\04\14\56\021F8E56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hwaan\APPDATA\LOCAL\TEMP\1\OSTEMP\00007534\CACHE\04\14\56\021F8E56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1296223048481548"/>
          <c:y val="7.1757024578898806E-2"/>
          <c:w val="0.86819812188806988"/>
          <c:h val="0.6809535653264702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Bevölkerung!$A$11</c:f>
              <c:strCache>
                <c:ptCount val="1"/>
                <c:pt idx="0">
                  <c:v>Personen ab 65 Jahre</c:v>
                </c:pt>
              </c:strCache>
            </c:strRef>
          </c:tx>
          <c:spPr>
            <a:solidFill>
              <a:srgbClr val="5B594B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712695238828624E-3"/>
                  <c:y val="-3.3348101722080964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17A-4FD4-AA43-5F104A089F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Nunito Sans" pitchFamily="2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(Bevölkerung!$B$10,Bevölkerung!$E$10,Bevölkerung!$G$10,Bevölkerung!$I$10)</c:f>
              <c:numCache>
                <c:formatCode>General</c:formatCode>
                <c:ptCount val="4"/>
                <c:pt idx="0">
                  <c:v>2015</c:v>
                </c:pt>
                <c:pt idx="1">
                  <c:v>2025</c:v>
                </c:pt>
                <c:pt idx="2">
                  <c:v>2035</c:v>
                </c:pt>
                <c:pt idx="3">
                  <c:v>2045</c:v>
                </c:pt>
              </c:numCache>
              <c:extLst/>
            </c:numRef>
          </c:cat>
          <c:val>
            <c:numRef>
              <c:f>(Bevölkerung!$B$11,Bevölkerung!$E$11,Bevölkerung!$G$11,Bevölkerung!$I$11)</c:f>
              <c:numCache>
                <c:formatCode>#,##0</c:formatCode>
                <c:ptCount val="4"/>
                <c:pt idx="0">
                  <c:v>36189</c:v>
                </c:pt>
                <c:pt idx="1">
                  <c:v>42648</c:v>
                </c:pt>
                <c:pt idx="2">
                  <c:v>48462</c:v>
                </c:pt>
                <c:pt idx="3">
                  <c:v>47544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317A-4FD4-AA43-5F104A089FD8}"/>
            </c:ext>
          </c:extLst>
        </c:ser>
        <c:ser>
          <c:idx val="1"/>
          <c:order val="1"/>
          <c:tx>
            <c:strRef>
              <c:f>Bevölkerung!$A$13</c:f>
              <c:strCache>
                <c:ptCount val="1"/>
                <c:pt idx="0">
                  <c:v>Personen ab 80 Jahre</c:v>
                </c:pt>
              </c:strCache>
            </c:strRef>
          </c:tx>
          <c:spPr>
            <a:solidFill>
              <a:srgbClr val="E0202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8019889026305795E-2"/>
                  <c:y val="3.1298904538340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17A-4FD4-AA43-5F104A089FD8}"/>
                </c:ext>
              </c:extLst>
            </c:dLbl>
            <c:dLbl>
              <c:idx val="1"/>
              <c:layout>
                <c:manualLayout>
                  <c:x val="2.4512913976084565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17A-4FD4-AA43-5F104A089FD8}"/>
                </c:ext>
              </c:extLst>
            </c:dLbl>
            <c:dLbl>
              <c:idx val="2"/>
              <c:layout>
                <c:manualLayout>
                  <c:x val="1.6604897652545299E-2"/>
                  <c:y val="3.1298904538340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17A-4FD4-AA43-5F104A089FD8}"/>
                </c:ext>
              </c:extLst>
            </c:dLbl>
            <c:dLbl>
              <c:idx val="3"/>
              <c:layout>
                <c:manualLayout>
                  <c:x val="1.6082685263907208E-2"/>
                  <c:y val="-3.1298904538341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17A-4FD4-AA43-5F104A089FD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ysClr val="windowText" lastClr="000000"/>
                    </a:solidFill>
                    <a:latin typeface="Nunito Sans" pitchFamily="2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(Bevölkerung!$B$10,Bevölkerung!$E$10,Bevölkerung!$G$10,Bevölkerung!$I$10)</c:f>
              <c:numCache>
                <c:formatCode>General</c:formatCode>
                <c:ptCount val="4"/>
                <c:pt idx="0">
                  <c:v>2015</c:v>
                </c:pt>
                <c:pt idx="1">
                  <c:v>2025</c:v>
                </c:pt>
                <c:pt idx="2">
                  <c:v>2035</c:v>
                </c:pt>
                <c:pt idx="3">
                  <c:v>2045</c:v>
                </c:pt>
              </c:numCache>
              <c:extLst/>
            </c:numRef>
          </c:cat>
          <c:val>
            <c:numRef>
              <c:f>(Bevölkerung!$B$13,Bevölkerung!$E$13,Bevölkerung!$G$13,Bevölkerung!$I$13)</c:f>
              <c:numCache>
                <c:formatCode>#,##0</c:formatCode>
                <c:ptCount val="4"/>
                <c:pt idx="0">
                  <c:v>10604</c:v>
                </c:pt>
                <c:pt idx="1">
                  <c:v>13301</c:v>
                </c:pt>
                <c:pt idx="2">
                  <c:v>13726</c:v>
                </c:pt>
                <c:pt idx="3">
                  <c:v>16598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6-317A-4FD4-AA43-5F104A089F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144344928"/>
        <c:axId val="1144348536"/>
      </c:barChart>
      <c:catAx>
        <c:axId val="114434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Nunito Sans" pitchFamily="2" charset="0"/>
                <a:ea typeface="+mn-ea"/>
                <a:cs typeface="+mn-cs"/>
              </a:defRPr>
            </a:pPr>
            <a:endParaRPr lang="de-DE"/>
          </a:p>
        </c:txPr>
        <c:crossAx val="1144348536"/>
        <c:crosses val="autoZero"/>
        <c:auto val="1"/>
        <c:lblAlgn val="ctr"/>
        <c:lblOffset val="100"/>
        <c:noMultiLvlLbl val="0"/>
      </c:catAx>
      <c:valAx>
        <c:axId val="1144348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Nunito Sans" pitchFamily="2" charset="0"/>
                <a:ea typeface="+mn-ea"/>
                <a:cs typeface="+mn-cs"/>
              </a:defRPr>
            </a:pPr>
            <a:endParaRPr lang="de-DE"/>
          </a:p>
        </c:txPr>
        <c:crossAx val="11443449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9290558477551487"/>
          <c:y val="0.84927532456297294"/>
          <c:w val="0.62446486702404902"/>
          <c:h val="0.1341295931829487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ysClr val="windowText" lastClr="000000"/>
              </a:solidFill>
              <a:latin typeface="Nunito Sans" pitchFamily="2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ysClr val="windowText" lastClr="000000"/>
          </a:solidFill>
          <a:latin typeface="Nunito Sans" pitchFamily="2" charset="0"/>
        </a:defRPr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905277511131859E-2"/>
          <c:y val="0.12128853330504093"/>
          <c:w val="0.91275691525790359"/>
          <c:h val="0.65621497561602127"/>
        </c:manualLayout>
      </c:layout>
      <c:barChart>
        <c:barDir val="col"/>
        <c:grouping val="stacked"/>
        <c:varyColors val="0"/>
        <c:ser>
          <c:idx val="1"/>
          <c:order val="0"/>
          <c:tx>
            <c:strRef>
              <c:f>Pflegestatistik!$A$112</c:f>
              <c:strCache>
                <c:ptCount val="1"/>
                <c:pt idx="0">
                  <c:v>Pflegegrad 1 - Entlastungsbetrag</c:v>
                </c:pt>
              </c:strCache>
            </c:strRef>
          </c:tx>
          <c:spPr>
            <a:solidFill>
              <a:srgbClr val="A3A18F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Nunito Sans" pitchFamily="2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(Pflegestatistik!$B$111,Pflegestatistik!$D$111:$E$111,Pflegestatistik!$G$111,Pflegestatistik!$I$111)</c:f>
              <c:strCache>
                <c:ptCount val="5"/>
                <c:pt idx="0">
                  <c:v>2015</c:v>
                </c:pt>
                <c:pt idx="1">
                  <c:v>2023</c:v>
                </c:pt>
                <c:pt idx="2">
                  <c:v>2025</c:v>
                </c:pt>
                <c:pt idx="3">
                  <c:v>2035</c:v>
                </c:pt>
                <c:pt idx="4">
                  <c:v>2045</c:v>
                </c:pt>
              </c:strCache>
              <c:extLst/>
            </c:strRef>
          </c:cat>
          <c:val>
            <c:numRef>
              <c:f>(Pflegestatistik!$B$112,Pflegestatistik!$D$112:$E$112,Pflegestatistik!$G$112,Pflegestatistik!$I$112)</c:f>
              <c:numCache>
                <c:formatCode>#,##0</c:formatCode>
                <c:ptCount val="5"/>
                <c:pt idx="1">
                  <c:v>1289</c:v>
                </c:pt>
                <c:pt idx="2">
                  <c:v>1317</c:v>
                </c:pt>
                <c:pt idx="3">
                  <c:v>1398.67837201916</c:v>
                </c:pt>
                <c:pt idx="4">
                  <c:v>1486.8651504915799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0-10E8-4BFE-AEA5-12696DE31E33}"/>
            </c:ext>
          </c:extLst>
        </c:ser>
        <c:ser>
          <c:idx val="2"/>
          <c:order val="1"/>
          <c:tx>
            <c:strRef>
              <c:f>Pflegestatistik!$A$113</c:f>
              <c:strCache>
                <c:ptCount val="1"/>
                <c:pt idx="0">
                  <c:v>Pflegegeld</c:v>
                </c:pt>
              </c:strCache>
            </c:strRef>
          </c:tx>
          <c:spPr>
            <a:solidFill>
              <a:srgbClr val="81CD3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Nunito Sans" pitchFamily="2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(Pflegestatistik!$B$111,Pflegestatistik!$D$111:$E$111,Pflegestatistik!$G$111,Pflegestatistik!$I$111)</c:f>
              <c:strCache>
                <c:ptCount val="5"/>
                <c:pt idx="0">
                  <c:v>2015</c:v>
                </c:pt>
                <c:pt idx="1">
                  <c:v>2023</c:v>
                </c:pt>
                <c:pt idx="2">
                  <c:v>2025</c:v>
                </c:pt>
                <c:pt idx="3">
                  <c:v>2035</c:v>
                </c:pt>
                <c:pt idx="4">
                  <c:v>2045</c:v>
                </c:pt>
              </c:strCache>
              <c:extLst/>
            </c:strRef>
          </c:cat>
          <c:val>
            <c:numRef>
              <c:f>(Pflegestatistik!$B$113,Pflegestatistik!$D$113:$E$113,Pflegestatistik!$G$113,Pflegestatistik!$I$113)</c:f>
              <c:numCache>
                <c:formatCode>#,##0</c:formatCode>
                <c:ptCount val="5"/>
                <c:pt idx="0">
                  <c:v>2858</c:v>
                </c:pt>
                <c:pt idx="1">
                  <c:v>5028</c:v>
                </c:pt>
                <c:pt idx="2">
                  <c:v>5143</c:v>
                </c:pt>
                <c:pt idx="3">
                  <c:v>5450.7454331653198</c:v>
                </c:pt>
                <c:pt idx="4">
                  <c:v>5854.7778451215599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1-10E8-4BFE-AEA5-12696DE31E33}"/>
            </c:ext>
          </c:extLst>
        </c:ser>
        <c:ser>
          <c:idx val="3"/>
          <c:order val="2"/>
          <c:tx>
            <c:strRef>
              <c:f>Pflegestatistik!$A$114</c:f>
              <c:strCache>
                <c:ptCount val="1"/>
                <c:pt idx="0">
                  <c:v>Ambulante Pflege</c:v>
                </c:pt>
              </c:strCache>
            </c:strRef>
          </c:tx>
          <c:spPr>
            <a:solidFill>
              <a:srgbClr val="8DE0D9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Nunito Sans" pitchFamily="2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(Pflegestatistik!$B$111,Pflegestatistik!$D$111:$E$111,Pflegestatistik!$G$111,Pflegestatistik!$I$111)</c:f>
              <c:strCache>
                <c:ptCount val="5"/>
                <c:pt idx="0">
                  <c:v>2015</c:v>
                </c:pt>
                <c:pt idx="1">
                  <c:v>2023</c:v>
                </c:pt>
                <c:pt idx="2">
                  <c:v>2025</c:v>
                </c:pt>
                <c:pt idx="3">
                  <c:v>2035</c:v>
                </c:pt>
                <c:pt idx="4">
                  <c:v>2045</c:v>
                </c:pt>
              </c:strCache>
              <c:extLst/>
            </c:strRef>
          </c:cat>
          <c:val>
            <c:numRef>
              <c:f>(Pflegestatistik!$B$114,Pflegestatistik!$D$114:$E$114,Pflegestatistik!$G$114,Pflegestatistik!$I$114)</c:f>
              <c:numCache>
                <c:formatCode>#,##0</c:formatCode>
                <c:ptCount val="5"/>
                <c:pt idx="0">
                  <c:v>1245</c:v>
                </c:pt>
                <c:pt idx="1">
                  <c:v>1423</c:v>
                </c:pt>
                <c:pt idx="2">
                  <c:v>1472</c:v>
                </c:pt>
                <c:pt idx="3">
                  <c:v>1564.1017104560101</c:v>
                </c:pt>
                <c:pt idx="4">
                  <c:v>1716.6600873719401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2-10E8-4BFE-AEA5-12696DE31E33}"/>
            </c:ext>
          </c:extLst>
        </c:ser>
        <c:ser>
          <c:idx val="0"/>
          <c:order val="3"/>
          <c:tx>
            <c:strRef>
              <c:f>Pflegestatistik!$A$115</c:f>
              <c:strCache>
                <c:ptCount val="1"/>
                <c:pt idx="0">
                  <c:v>Stationäre Pflege</c:v>
                </c:pt>
              </c:strCache>
            </c:strRef>
          </c:tx>
          <c:spPr>
            <a:solidFill>
              <a:srgbClr val="2031AC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2.8670750630728293E-3"/>
                  <c:y val="2.2772557024634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0E8-4BFE-AEA5-12696DE31E33}"/>
                </c:ext>
              </c:extLst>
            </c:dLbl>
            <c:spPr>
              <a:solidFill>
                <a:schemeClr val="bg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rgbClr val="2031AC"/>
                    </a:solidFill>
                    <a:latin typeface="Nunito Sans" pitchFamily="2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(Pflegestatistik!$B$111,Pflegestatistik!$D$111:$E$111,Pflegestatistik!$G$111,Pflegestatistik!$I$111)</c:f>
              <c:strCache>
                <c:ptCount val="5"/>
                <c:pt idx="0">
                  <c:v>2015</c:v>
                </c:pt>
                <c:pt idx="1">
                  <c:v>2023</c:v>
                </c:pt>
                <c:pt idx="2">
                  <c:v>2025</c:v>
                </c:pt>
                <c:pt idx="3">
                  <c:v>2035</c:v>
                </c:pt>
                <c:pt idx="4">
                  <c:v>2045</c:v>
                </c:pt>
              </c:strCache>
              <c:extLst/>
            </c:strRef>
          </c:cat>
          <c:val>
            <c:numRef>
              <c:f>(Pflegestatistik!$B$115,Pflegestatistik!$D$115:$E$115,Pflegestatistik!$G$115,Pflegestatistik!$I$115)</c:f>
              <c:numCache>
                <c:formatCode>#,##0</c:formatCode>
                <c:ptCount val="5"/>
                <c:pt idx="0">
                  <c:v>1880</c:v>
                </c:pt>
                <c:pt idx="1">
                  <c:v>1900</c:v>
                </c:pt>
                <c:pt idx="2">
                  <c:v>1961</c:v>
                </c:pt>
                <c:pt idx="3">
                  <c:v>2091.3572520613002</c:v>
                </c:pt>
                <c:pt idx="4">
                  <c:v>2284.80661937075</c:v>
                </c:pt>
              </c:numCache>
              <c:extLst/>
            </c:numRef>
          </c:val>
          <c:extLst>
            <c:ext xmlns:c16="http://schemas.microsoft.com/office/drawing/2014/chart" uri="{C3380CC4-5D6E-409C-BE32-E72D297353CC}">
              <c16:uniqueId val="{00000004-10E8-4BFE-AEA5-12696DE31E3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924695328"/>
        <c:axId val="924692048"/>
      </c:barChart>
      <c:catAx>
        <c:axId val="924695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Nunito Sans" pitchFamily="2" charset="0"/>
                <a:ea typeface="+mn-ea"/>
                <a:cs typeface="+mn-cs"/>
              </a:defRPr>
            </a:pPr>
            <a:endParaRPr lang="de-DE"/>
          </a:p>
        </c:txPr>
        <c:crossAx val="924692048"/>
        <c:crosses val="autoZero"/>
        <c:auto val="1"/>
        <c:lblAlgn val="ctr"/>
        <c:lblOffset val="100"/>
        <c:noMultiLvlLbl val="0"/>
      </c:catAx>
      <c:valAx>
        <c:axId val="924692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ysClr val="windowText" lastClr="000000"/>
                </a:solidFill>
                <a:latin typeface="Nunito Sans" pitchFamily="2" charset="0"/>
                <a:ea typeface="+mn-ea"/>
                <a:cs typeface="+mn-cs"/>
              </a:defRPr>
            </a:pPr>
            <a:endParaRPr lang="de-DE"/>
          </a:p>
        </c:txPr>
        <c:crossAx val="924695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8.2565932845068496E-2"/>
          <c:y val="0.89085799047544711"/>
          <c:w val="0.90397872458615713"/>
          <c:h val="4.948427590392338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ysClr val="windowText" lastClr="000000"/>
              </a:solidFill>
              <a:latin typeface="Nunito Sans" pitchFamily="2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Nunito Sans" pitchFamily="2" charset="0"/>
        </a:defRPr>
      </a:pPr>
      <a:endParaRPr lang="de-DE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1" i="0" u="none" strike="noStrike" kern="1200" spc="0" baseline="0">
                <a:solidFill>
                  <a:sysClr val="windowText" lastClr="000000"/>
                </a:solidFill>
                <a:latin typeface="Nunito Sans" pitchFamily="2" charset="0"/>
                <a:ea typeface="+mn-ea"/>
                <a:cs typeface="+mn-cs"/>
              </a:defRPr>
            </a:pPr>
            <a:r>
              <a:rPr lang="de-DE" sz="1400" b="1" dirty="0"/>
              <a:t>Anzahl Wohnungen im Betreuten Wohnungen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spc="0" baseline="0">
              <a:solidFill>
                <a:sysClr val="windowText" lastClr="000000"/>
              </a:solidFill>
              <a:latin typeface="Nunito Sans" pitchFamily="2" charset="0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8.9476246439084625E-2"/>
          <c:y val="0.15858117095058694"/>
          <c:w val="0.91052375356091542"/>
          <c:h val="0.58582539530475253"/>
        </c:manualLayout>
      </c:layout>
      <c:lineChart>
        <c:grouping val="standard"/>
        <c:varyColors val="0"/>
        <c:ser>
          <c:idx val="0"/>
          <c:order val="0"/>
          <c:tx>
            <c:strRef>
              <c:f>'Betreutes Wohnen'!$A$7</c:f>
              <c:strCache>
                <c:ptCount val="1"/>
                <c:pt idx="0">
                  <c:v>gefördert</c:v>
                </c:pt>
              </c:strCache>
            </c:strRef>
          </c:tx>
          <c:spPr>
            <a:ln w="28575" cap="rnd">
              <a:solidFill>
                <a:srgbClr val="E0202C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103510342918309E-2"/>
                  <c:y val="-5.5316346762847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5C-4896-AFD4-B7367A190D80}"/>
                </c:ext>
              </c:extLst>
            </c:dLbl>
            <c:dLbl>
              <c:idx val="1"/>
              <c:layout>
                <c:manualLayout>
                  <c:x val="-4.3175585680881361E-2"/>
                  <c:y val="-8.6821084253239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A5C-4896-AFD4-B7367A190D80}"/>
                </c:ext>
              </c:extLst>
            </c:dLbl>
            <c:dLbl>
              <c:idx val="2"/>
              <c:layout>
                <c:manualLayout>
                  <c:x val="-1.5030800154744907E-2"/>
                  <c:y val="6.55050514248315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A5C-4896-AFD4-B7367A190D80}"/>
                </c:ext>
              </c:extLst>
            </c:dLbl>
            <c:spPr>
              <a:solidFill>
                <a:srgbClr val="F8D0D3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ysClr val="windowText" lastClr="000000"/>
                    </a:solidFill>
                    <a:latin typeface="Nunito Sans" pitchFamily="2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('Betreutes Wohnen'!$B$6,'Betreutes Wohnen'!$F$6,'Betreutes Wohnen'!$K$6)</c:f>
              <c:numCache>
                <c:formatCode>General</c:formatCode>
                <c:ptCount val="3"/>
                <c:pt idx="0">
                  <c:v>2016</c:v>
                </c:pt>
                <c:pt idx="1">
                  <c:v>2020</c:v>
                </c:pt>
                <c:pt idx="2">
                  <c:v>2025</c:v>
                </c:pt>
              </c:numCache>
              <c:extLst/>
            </c:numRef>
          </c:cat>
          <c:val>
            <c:numRef>
              <c:f>('Betreutes Wohnen'!$B$7,'Betreutes Wohnen'!$F$7,'Betreutes Wohnen'!$K$7)</c:f>
              <c:numCache>
                <c:formatCode>#,##0</c:formatCode>
                <c:ptCount val="3"/>
                <c:pt idx="0">
                  <c:v>1169</c:v>
                </c:pt>
                <c:pt idx="1">
                  <c:v>824</c:v>
                </c:pt>
                <c:pt idx="2">
                  <c:v>599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3-CA5C-4896-AFD4-B7367A190D80}"/>
            </c:ext>
          </c:extLst>
        </c:ser>
        <c:ser>
          <c:idx val="1"/>
          <c:order val="1"/>
          <c:tx>
            <c:strRef>
              <c:f>'Betreutes Wohnen'!$A$8</c:f>
              <c:strCache>
                <c:ptCount val="1"/>
                <c:pt idx="0">
                  <c:v>frei finanziert</c:v>
                </c:pt>
              </c:strCache>
            </c:strRef>
          </c:tx>
          <c:spPr>
            <a:ln w="28575" cap="rnd">
              <a:solidFill>
                <a:srgbClr val="5B594B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9132649858614258E-2"/>
                  <c:y val="3.23400323400322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A5C-4896-AFD4-B7367A190D80}"/>
                </c:ext>
              </c:extLst>
            </c:dLbl>
            <c:dLbl>
              <c:idx val="1"/>
              <c:layout>
                <c:manualLayout>
                  <c:x val="-3.1887749764357064E-2"/>
                  <c:y val="3.6960036960036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A5C-4896-AFD4-B7367A190D80}"/>
                </c:ext>
              </c:extLst>
            </c:dLbl>
            <c:dLbl>
              <c:idx val="2"/>
              <c:layout>
                <c:manualLayout>
                  <c:x val="-3.8265299717228474E-2"/>
                  <c:y val="4.15800415800415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A5C-4896-AFD4-B7367A190D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Nunito Sans" pitchFamily="2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('Betreutes Wohnen'!$B$6,'Betreutes Wohnen'!$F$6,'Betreutes Wohnen'!$K$6)</c:f>
              <c:numCache>
                <c:formatCode>General</c:formatCode>
                <c:ptCount val="3"/>
                <c:pt idx="0">
                  <c:v>2016</c:v>
                </c:pt>
                <c:pt idx="1">
                  <c:v>2020</c:v>
                </c:pt>
                <c:pt idx="2">
                  <c:v>2025</c:v>
                </c:pt>
              </c:numCache>
              <c:extLst/>
            </c:numRef>
          </c:cat>
          <c:val>
            <c:numRef>
              <c:f>('Betreutes Wohnen'!$B$8,'Betreutes Wohnen'!$F$8,'Betreutes Wohnen'!$K$8)</c:f>
              <c:numCache>
                <c:formatCode>#,##0</c:formatCode>
                <c:ptCount val="3"/>
                <c:pt idx="0">
                  <c:v>472</c:v>
                </c:pt>
                <c:pt idx="1">
                  <c:v>796</c:v>
                </c:pt>
                <c:pt idx="2">
                  <c:v>1100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7-CA5C-4896-AFD4-B7367A190D80}"/>
            </c:ext>
          </c:extLst>
        </c:ser>
        <c:ser>
          <c:idx val="2"/>
          <c:order val="2"/>
          <c:tx>
            <c:strRef>
              <c:f>'Betreutes Wohnen'!$A$9</c:f>
              <c:strCache>
                <c:ptCount val="1"/>
                <c:pt idx="0">
                  <c:v>Summe Wohnungen</c:v>
                </c:pt>
              </c:strCache>
            </c:strRef>
          </c:tx>
          <c:spPr>
            <a:ln w="28575" cap="rnd">
              <a:solidFill>
                <a:srgbClr val="A3A18F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2.3384349827195179E-2"/>
                  <c:y val="-5.0820050820050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A5C-4896-AFD4-B7367A190D80}"/>
                </c:ext>
              </c:extLst>
            </c:dLbl>
            <c:dLbl>
              <c:idx val="1"/>
              <c:layout>
                <c:manualLayout>
                  <c:x val="-3.1887749764357064E-2"/>
                  <c:y val="-4.15800415800415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A5C-4896-AFD4-B7367A190D80}"/>
                </c:ext>
              </c:extLst>
            </c:dLbl>
            <c:dLbl>
              <c:idx val="2"/>
              <c:layout>
                <c:manualLayout>
                  <c:x val="-4.0391149701518948E-2"/>
                  <c:y val="-3.69600369600369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A5C-4896-AFD4-B7367A190D8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Nunito Sans" pitchFamily="2" charset="0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('Betreutes Wohnen'!$B$6,'Betreutes Wohnen'!$F$6,'Betreutes Wohnen'!$K$6)</c:f>
              <c:numCache>
                <c:formatCode>General</c:formatCode>
                <c:ptCount val="3"/>
                <c:pt idx="0">
                  <c:v>2016</c:v>
                </c:pt>
                <c:pt idx="1">
                  <c:v>2020</c:v>
                </c:pt>
                <c:pt idx="2">
                  <c:v>2025</c:v>
                </c:pt>
              </c:numCache>
              <c:extLst/>
            </c:numRef>
          </c:cat>
          <c:val>
            <c:numRef>
              <c:f>('Betreutes Wohnen'!$B$9,'Betreutes Wohnen'!$F$9,'Betreutes Wohnen'!$K$9)</c:f>
              <c:numCache>
                <c:formatCode>#,##0</c:formatCode>
                <c:ptCount val="3"/>
                <c:pt idx="0">
                  <c:v>1641</c:v>
                </c:pt>
                <c:pt idx="1">
                  <c:v>1620</c:v>
                </c:pt>
                <c:pt idx="2">
                  <c:v>1699</c:v>
                </c:pt>
              </c:numCache>
              <c:extLst/>
            </c:numRef>
          </c:val>
          <c:smooth val="0"/>
          <c:extLst>
            <c:ext xmlns:c16="http://schemas.microsoft.com/office/drawing/2014/chart" uri="{C3380CC4-5D6E-409C-BE32-E72D297353CC}">
              <c16:uniqueId val="{0000000B-CA5C-4896-AFD4-B7367A190D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32148240"/>
        <c:axId val="632149552"/>
      </c:lineChart>
      <c:catAx>
        <c:axId val="63214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ysClr val="windowText" lastClr="000000"/>
                </a:solidFill>
                <a:latin typeface="Nunito Sans" pitchFamily="2" charset="0"/>
                <a:ea typeface="+mn-ea"/>
                <a:cs typeface="+mn-cs"/>
              </a:defRPr>
            </a:pPr>
            <a:endParaRPr lang="de-DE"/>
          </a:p>
        </c:txPr>
        <c:crossAx val="632149552"/>
        <c:crosses val="autoZero"/>
        <c:auto val="1"/>
        <c:lblAlgn val="ctr"/>
        <c:lblOffset val="100"/>
        <c:noMultiLvlLbl val="0"/>
      </c:catAx>
      <c:valAx>
        <c:axId val="6321495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ysClr val="windowText" lastClr="000000"/>
                </a:solidFill>
                <a:latin typeface="Nunito Sans" pitchFamily="2" charset="0"/>
                <a:ea typeface="+mn-ea"/>
                <a:cs typeface="+mn-cs"/>
              </a:defRPr>
            </a:pPr>
            <a:endParaRPr lang="de-DE"/>
          </a:p>
        </c:txPr>
        <c:crossAx val="632148240"/>
        <c:crosses val="autoZero"/>
        <c:crossBetween val="between"/>
        <c:majorUnit val="4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ysClr val="windowText" lastClr="000000"/>
              </a:solidFill>
              <a:latin typeface="Nunito Sans" pitchFamily="2" charset="0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ysClr val="windowText" lastClr="000000"/>
          </a:solidFill>
          <a:latin typeface="Nunito Sans" pitchFamily="2" charset="0"/>
        </a:defRPr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0.50089</cdr:x>
      <cdr:y>0.1261</cdr:y>
    </cdr:from>
    <cdr:to>
      <cdr:x>0.61953</cdr:x>
      <cdr:y>0.19143</cdr:y>
    </cdr:to>
    <cdr:sp macro="" textlink="">
      <cdr:nvSpPr>
        <cdr:cNvPr id="3" name="Textfeld 1">
          <a:extLst xmlns:a="http://schemas.openxmlformats.org/drawingml/2006/main">
            <a:ext uri="{FF2B5EF4-FFF2-40B4-BE49-F238E27FC236}">
              <a16:creationId xmlns:a16="http://schemas.microsoft.com/office/drawing/2014/main" id="{D2AAC599-ADE4-439B-969B-BD08F74E68AE}"/>
            </a:ext>
          </a:extLst>
        </cdr:cNvPr>
        <cdr:cNvSpPr txBox="1"/>
      </cdr:nvSpPr>
      <cdr:spPr>
        <a:xfrm xmlns:a="http://schemas.openxmlformats.org/drawingml/2006/main">
          <a:off x="5013497" y="627554"/>
          <a:ext cx="1187482" cy="325122"/>
        </a:xfrm>
        <a:prstGeom xmlns:a="http://schemas.openxmlformats.org/drawingml/2006/main" prst="rect">
          <a:avLst/>
        </a:prstGeom>
        <a:solidFill xmlns:a="http://schemas.openxmlformats.org/drawingml/2006/main">
          <a:srgbClr val="F6EFE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de-DE" sz="2000" b="1" dirty="0">
              <a:latin typeface="Nunito Sans" pitchFamily="2" charset="0"/>
            </a:rPr>
            <a:t>9.893</a:t>
          </a:r>
          <a:endParaRPr lang="de-DE" sz="1800" b="1" dirty="0">
            <a:latin typeface="Nunito Sans" pitchFamily="2" charset="0"/>
          </a:endParaRPr>
        </a:p>
      </cdr:txBody>
    </cdr:sp>
  </cdr:relSizeAnchor>
  <cdr:relSizeAnchor xmlns:cdr="http://schemas.openxmlformats.org/drawingml/2006/chartDrawing">
    <cdr:from>
      <cdr:x>0.5</cdr:x>
      <cdr:y>0.11147</cdr:y>
    </cdr:from>
    <cdr:to>
      <cdr:x>0.50105</cdr:x>
      <cdr:y>0.85959</cdr:y>
    </cdr:to>
    <cdr:cxnSp macro="">
      <cdr:nvCxnSpPr>
        <cdr:cNvPr id="6" name="Gerader Verbinder 5">
          <a:extLst xmlns:a="http://schemas.openxmlformats.org/drawingml/2006/main">
            <a:ext uri="{FF2B5EF4-FFF2-40B4-BE49-F238E27FC236}">
              <a16:creationId xmlns:a16="http://schemas.microsoft.com/office/drawing/2014/main" id="{BA2AEAFD-D1EB-41E0-A55E-ADA43774C7C1}"/>
            </a:ext>
          </a:extLst>
        </cdr:cNvPr>
        <cdr:cNvCxnSpPr/>
      </cdr:nvCxnSpPr>
      <cdr:spPr>
        <a:xfrm xmlns:a="http://schemas.openxmlformats.org/drawingml/2006/main" flipH="1">
          <a:off x="5004556" y="554730"/>
          <a:ext cx="10510" cy="3723105"/>
        </a:xfrm>
        <a:prstGeom xmlns:a="http://schemas.openxmlformats.org/drawingml/2006/main" prst="line">
          <a:avLst/>
        </a:prstGeom>
        <a:ln xmlns:a="http://schemas.openxmlformats.org/drawingml/2006/main" w="38100">
          <a:solidFill>
            <a:srgbClr val="A3A18F"/>
          </a:solidFill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0.66906</cdr:x>
      <cdr:y>0.11163</cdr:y>
    </cdr:from>
    <cdr:to>
      <cdr:x>0.7851</cdr:x>
      <cdr:y>0.17696</cdr:y>
    </cdr:to>
    <cdr:sp macro="" textlink="">
      <cdr:nvSpPr>
        <cdr:cNvPr id="8" name="Textfeld 1">
          <a:extLst xmlns:a="http://schemas.openxmlformats.org/drawingml/2006/main">
            <a:ext uri="{FF2B5EF4-FFF2-40B4-BE49-F238E27FC236}">
              <a16:creationId xmlns:a16="http://schemas.microsoft.com/office/drawing/2014/main" id="{F6AC3B01-7086-480F-9582-92D0A516FD04}"/>
            </a:ext>
          </a:extLst>
        </cdr:cNvPr>
        <cdr:cNvSpPr txBox="1"/>
      </cdr:nvSpPr>
      <cdr:spPr>
        <a:xfrm xmlns:a="http://schemas.openxmlformats.org/drawingml/2006/main">
          <a:off x="6696744" y="555546"/>
          <a:ext cx="1161457" cy="325122"/>
        </a:xfrm>
        <a:prstGeom xmlns:a="http://schemas.openxmlformats.org/drawingml/2006/main" prst="rect">
          <a:avLst/>
        </a:prstGeom>
        <a:solidFill xmlns:a="http://schemas.openxmlformats.org/drawingml/2006/main">
          <a:srgbClr val="F6EFE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de-DE" sz="2000" b="1" dirty="0">
              <a:latin typeface="Nunito Sans" pitchFamily="2" charset="0"/>
            </a:rPr>
            <a:t>10.505</a:t>
          </a:r>
        </a:p>
      </cdr:txBody>
    </cdr:sp>
  </cdr:relSizeAnchor>
  <cdr:relSizeAnchor xmlns:cdr="http://schemas.openxmlformats.org/drawingml/2006/chartDrawing">
    <cdr:from>
      <cdr:x>0.84965</cdr:x>
      <cdr:y>0.05423</cdr:y>
    </cdr:from>
    <cdr:to>
      <cdr:x>0.97899</cdr:x>
      <cdr:y>0.11956</cdr:y>
    </cdr:to>
    <cdr:sp macro="" textlink="">
      <cdr:nvSpPr>
        <cdr:cNvPr id="10" name="Textfeld 1">
          <a:extLst xmlns:a="http://schemas.openxmlformats.org/drawingml/2006/main">
            <a:ext uri="{FF2B5EF4-FFF2-40B4-BE49-F238E27FC236}">
              <a16:creationId xmlns:a16="http://schemas.microsoft.com/office/drawing/2014/main" id="{28421ADB-8C67-4542-BFF0-10940CCDF78C}"/>
            </a:ext>
          </a:extLst>
        </cdr:cNvPr>
        <cdr:cNvSpPr txBox="1"/>
      </cdr:nvSpPr>
      <cdr:spPr>
        <a:xfrm xmlns:a="http://schemas.openxmlformats.org/drawingml/2006/main">
          <a:off x="8504195" y="269888"/>
          <a:ext cx="1294578" cy="325121"/>
        </a:xfrm>
        <a:prstGeom xmlns:a="http://schemas.openxmlformats.org/drawingml/2006/main" prst="rect">
          <a:avLst/>
        </a:prstGeom>
        <a:solidFill xmlns:a="http://schemas.openxmlformats.org/drawingml/2006/main">
          <a:srgbClr val="F6EFE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de-DE" sz="2000" b="1" dirty="0">
              <a:latin typeface="Nunito Sans" pitchFamily="2" charset="0"/>
            </a:rPr>
            <a:t>11.343</a:t>
          </a:r>
          <a:endParaRPr lang="de-DE" sz="1800" b="1" dirty="0">
            <a:latin typeface="Nunito Sans" pitchFamily="2" charset="0"/>
          </a:endParaRPr>
        </a:p>
      </cdr:txBody>
    </cdr:sp>
  </cdr:relSizeAnchor>
  <cdr:relSizeAnchor xmlns:cdr="http://schemas.openxmlformats.org/drawingml/2006/chartDrawing">
    <cdr:from>
      <cdr:x>0.13252</cdr:x>
      <cdr:y>0.35761</cdr:y>
    </cdr:from>
    <cdr:to>
      <cdr:x>0.24135</cdr:x>
      <cdr:y>0.42295</cdr:y>
    </cdr:to>
    <cdr:sp macro="" textlink="">
      <cdr:nvSpPr>
        <cdr:cNvPr id="11" name="Textfeld 1">
          <a:extLst xmlns:a="http://schemas.openxmlformats.org/drawingml/2006/main">
            <a:ext uri="{FF2B5EF4-FFF2-40B4-BE49-F238E27FC236}">
              <a16:creationId xmlns:a16="http://schemas.microsoft.com/office/drawing/2014/main" id="{129D83C0-1A2D-4366-BFCE-DB8819849E87}"/>
            </a:ext>
          </a:extLst>
        </cdr:cNvPr>
        <cdr:cNvSpPr txBox="1"/>
      </cdr:nvSpPr>
      <cdr:spPr>
        <a:xfrm xmlns:a="http://schemas.openxmlformats.org/drawingml/2006/main">
          <a:off x="1326367" y="1779682"/>
          <a:ext cx="1089291" cy="325171"/>
        </a:xfrm>
        <a:prstGeom xmlns:a="http://schemas.openxmlformats.org/drawingml/2006/main" prst="rect">
          <a:avLst/>
        </a:prstGeom>
        <a:solidFill xmlns:a="http://schemas.openxmlformats.org/drawingml/2006/main">
          <a:srgbClr val="F6EFE1"/>
        </a:solidFill>
      </cdr:spPr>
      <cdr:txBody>
        <a:bodyPr xmlns:a="http://schemas.openxmlformats.org/drawingml/2006/main" wrap="square" rtlCol="0" anchor="ctr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de-DE" sz="2000" b="1" dirty="0">
              <a:latin typeface="Nunito Sans" pitchFamily="2" charset="0"/>
            </a:rPr>
            <a:t>5.983</a:t>
          </a:r>
          <a:endParaRPr lang="de-DE" sz="1800" b="1" dirty="0">
            <a:latin typeface="Nunito Sans" pitchFamily="2" charset="0"/>
          </a:endParaRPr>
        </a:p>
      </cdr:txBody>
    </cdr:sp>
  </cdr:relSizeAnchor>
  <cdr:relSizeAnchor xmlns:cdr="http://schemas.openxmlformats.org/drawingml/2006/chartDrawing">
    <cdr:from>
      <cdr:x>0.31655</cdr:x>
      <cdr:y>0.15504</cdr:y>
    </cdr:from>
    <cdr:to>
      <cdr:x>0.42488</cdr:x>
      <cdr:y>0.22066</cdr:y>
    </cdr:to>
    <cdr:sp macro="" textlink="">
      <cdr:nvSpPr>
        <cdr:cNvPr id="5" name="Textfeld 1">
          <a:extLst xmlns:a="http://schemas.openxmlformats.org/drawingml/2006/main">
            <a:ext uri="{FF2B5EF4-FFF2-40B4-BE49-F238E27FC236}">
              <a16:creationId xmlns:a16="http://schemas.microsoft.com/office/drawing/2014/main" id="{F80A08A3-3979-F905-1460-841DB51C3F38}"/>
            </a:ext>
          </a:extLst>
        </cdr:cNvPr>
        <cdr:cNvSpPr txBox="1"/>
      </cdr:nvSpPr>
      <cdr:spPr>
        <a:xfrm xmlns:a="http://schemas.openxmlformats.org/drawingml/2006/main">
          <a:off x="3168352" y="771570"/>
          <a:ext cx="1084287" cy="326565"/>
        </a:xfrm>
        <a:prstGeom xmlns:a="http://schemas.openxmlformats.org/drawingml/2006/main" prst="rect">
          <a:avLst/>
        </a:prstGeom>
        <a:solidFill xmlns:a="http://schemas.openxmlformats.org/drawingml/2006/main">
          <a:srgbClr val="F6EFE1"/>
        </a:solidFill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de-DE" sz="2000" b="1" dirty="0">
              <a:latin typeface="Nunito Sans" pitchFamily="2" charset="0"/>
            </a:rPr>
            <a:t>9.640</a:t>
          </a:r>
          <a:endParaRPr lang="de-DE" sz="1200" b="1" dirty="0">
            <a:latin typeface="Nunito Sans" pitchFamily="2" charset="0"/>
          </a:endParaRPr>
        </a:p>
      </cdr:txBody>
    </cdr:sp>
  </cdr:relSizeAnchor>
  <cdr:relSizeAnchor xmlns:cdr="http://schemas.openxmlformats.org/drawingml/2006/chartDrawing">
    <cdr:from>
      <cdr:x>0.40685</cdr:x>
      <cdr:y>0.35316</cdr:y>
    </cdr:from>
    <cdr:to>
      <cdr:x>0.51518</cdr:x>
      <cdr:y>0.41878</cdr:y>
    </cdr:to>
    <cdr:sp macro="" textlink="">
      <cdr:nvSpPr>
        <cdr:cNvPr id="2" name="Textfeld 1">
          <a:extLst xmlns:a="http://schemas.openxmlformats.org/drawingml/2006/main">
            <a:ext uri="{FF2B5EF4-FFF2-40B4-BE49-F238E27FC236}">
              <a16:creationId xmlns:a16="http://schemas.microsoft.com/office/drawing/2014/main" id="{95B340A4-EBE1-30D3-0343-DD5E69E9DD78}"/>
            </a:ext>
          </a:extLst>
        </cdr:cNvPr>
        <cdr:cNvSpPr txBox="1"/>
      </cdr:nvSpPr>
      <cdr:spPr>
        <a:xfrm xmlns:a="http://schemas.openxmlformats.org/drawingml/2006/main">
          <a:off x="4072167" y="1757555"/>
          <a:ext cx="1084287" cy="3265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800" b="1" dirty="0">
              <a:solidFill>
                <a:srgbClr val="32B8AB"/>
              </a:solidFill>
              <a:latin typeface="Nunito Sans" pitchFamily="2" charset="0"/>
            </a:rPr>
            <a:t>14,8%</a:t>
          </a:r>
          <a:endParaRPr lang="de-DE" sz="1200" b="1" dirty="0">
            <a:solidFill>
              <a:srgbClr val="32B8AB"/>
            </a:solidFill>
            <a:latin typeface="Nunito Sans" pitchFamily="2" charset="0"/>
          </a:endParaRPr>
        </a:p>
      </cdr:txBody>
    </cdr:sp>
  </cdr:relSizeAnchor>
  <cdr:relSizeAnchor xmlns:cdr="http://schemas.openxmlformats.org/drawingml/2006/chartDrawing">
    <cdr:from>
      <cdr:x>0.40941</cdr:x>
      <cdr:y>0.52292</cdr:y>
    </cdr:from>
    <cdr:to>
      <cdr:x>0.51774</cdr:x>
      <cdr:y>0.58854</cdr:y>
    </cdr:to>
    <cdr:sp macro="" textlink="">
      <cdr:nvSpPr>
        <cdr:cNvPr id="4" name="Textfeld 1">
          <a:extLst xmlns:a="http://schemas.openxmlformats.org/drawingml/2006/main">
            <a:ext uri="{FF2B5EF4-FFF2-40B4-BE49-F238E27FC236}">
              <a16:creationId xmlns:a16="http://schemas.microsoft.com/office/drawing/2014/main" id="{95B340A4-EBE1-30D3-0343-DD5E69E9DD78}"/>
            </a:ext>
          </a:extLst>
        </cdr:cNvPr>
        <cdr:cNvSpPr txBox="1"/>
      </cdr:nvSpPr>
      <cdr:spPr>
        <a:xfrm xmlns:a="http://schemas.openxmlformats.org/drawingml/2006/main">
          <a:off x="4097876" y="2602384"/>
          <a:ext cx="1084287" cy="3265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800" b="1" dirty="0">
              <a:solidFill>
                <a:srgbClr val="6CAA28"/>
              </a:solidFill>
              <a:latin typeface="Nunito Sans" pitchFamily="2" charset="0"/>
            </a:rPr>
            <a:t>52,2%</a:t>
          </a:r>
          <a:endParaRPr lang="de-DE" sz="1200" b="1" dirty="0">
            <a:solidFill>
              <a:srgbClr val="6CAA28"/>
            </a:solidFill>
            <a:latin typeface="Nunito Sans" pitchFamily="2" charset="0"/>
          </a:endParaRPr>
        </a:p>
      </cdr:txBody>
    </cdr:sp>
  </cdr:relSizeAnchor>
  <cdr:relSizeAnchor xmlns:cdr="http://schemas.openxmlformats.org/drawingml/2006/chartDrawing">
    <cdr:from>
      <cdr:x>0.40916</cdr:x>
      <cdr:y>0.70043</cdr:y>
    </cdr:from>
    <cdr:to>
      <cdr:x>0.51749</cdr:x>
      <cdr:y>0.76605</cdr:y>
    </cdr:to>
    <cdr:sp macro="" textlink="">
      <cdr:nvSpPr>
        <cdr:cNvPr id="7" name="Textfeld 1">
          <a:extLst xmlns:a="http://schemas.openxmlformats.org/drawingml/2006/main">
            <a:ext uri="{FF2B5EF4-FFF2-40B4-BE49-F238E27FC236}">
              <a16:creationId xmlns:a16="http://schemas.microsoft.com/office/drawing/2014/main" id="{17004A67-CAF5-8845-CF34-7CB68BB2EBBA}"/>
            </a:ext>
          </a:extLst>
        </cdr:cNvPr>
        <cdr:cNvSpPr txBox="1"/>
      </cdr:nvSpPr>
      <cdr:spPr>
        <a:xfrm xmlns:a="http://schemas.openxmlformats.org/drawingml/2006/main">
          <a:off x="4095316" y="3485747"/>
          <a:ext cx="1084287" cy="3265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800" b="1" dirty="0">
              <a:solidFill>
                <a:schemeClr val="bg1">
                  <a:lumMod val="50000"/>
                </a:schemeClr>
              </a:solidFill>
              <a:latin typeface="Nunito Sans" pitchFamily="2" charset="0"/>
            </a:rPr>
            <a:t>13,4%</a:t>
          </a:r>
          <a:endParaRPr lang="de-DE" sz="1200" b="1" dirty="0">
            <a:solidFill>
              <a:schemeClr val="bg1">
                <a:lumMod val="50000"/>
              </a:schemeClr>
            </a:solidFill>
            <a:latin typeface="Nunito Sans" pitchFamily="2" charset="0"/>
          </a:endParaRPr>
        </a:p>
      </cdr:txBody>
    </cdr:sp>
  </cdr:relSizeAnchor>
  <cdr:relSizeAnchor xmlns:cdr="http://schemas.openxmlformats.org/drawingml/2006/chartDrawing">
    <cdr:from>
      <cdr:x>0.40966</cdr:x>
      <cdr:y>0.25188</cdr:y>
    </cdr:from>
    <cdr:to>
      <cdr:x>0.51799</cdr:x>
      <cdr:y>0.3175</cdr:y>
    </cdr:to>
    <cdr:sp macro="" textlink="">
      <cdr:nvSpPr>
        <cdr:cNvPr id="13" name="Textfeld 1">
          <a:extLst xmlns:a="http://schemas.openxmlformats.org/drawingml/2006/main">
            <a:ext uri="{FF2B5EF4-FFF2-40B4-BE49-F238E27FC236}">
              <a16:creationId xmlns:a16="http://schemas.microsoft.com/office/drawing/2014/main" id="{648A23C3-0D2C-1AD9-51E2-84FADD2BF96F}"/>
            </a:ext>
          </a:extLst>
        </cdr:cNvPr>
        <cdr:cNvSpPr txBox="1"/>
      </cdr:nvSpPr>
      <cdr:spPr>
        <a:xfrm xmlns:a="http://schemas.openxmlformats.org/drawingml/2006/main">
          <a:off x="4100289" y="1253499"/>
          <a:ext cx="1084287" cy="3265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de-DE" sz="1800" b="1" dirty="0">
              <a:solidFill>
                <a:srgbClr val="2031AC"/>
              </a:solidFill>
              <a:latin typeface="Nunito Sans" pitchFamily="2" charset="0"/>
            </a:rPr>
            <a:t>19,7%</a:t>
          </a:r>
          <a:endParaRPr lang="de-DE" sz="1200" b="1" dirty="0">
            <a:solidFill>
              <a:srgbClr val="2031AC"/>
            </a:solidFill>
            <a:latin typeface="Nunito Sans" pitchFamily="2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D16665A8-038C-4944-AEAB-76B3E710838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3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de-DE" dirty="0">
              <a:latin typeface="Nunito Sans" pitchFamily="2" charset="0"/>
            </a:endParaRP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97A85A1-758E-4448-8433-E6F845B2BC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3" y="3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5AE63C1A-C48A-4ADE-A52C-F304D66AC15D}" type="datetimeFigureOut">
              <a:rPr lang="de-DE" smtClean="0">
                <a:latin typeface="Nunito Sans" pitchFamily="2" charset="0"/>
              </a:rPr>
              <a:t>15.06.2026</a:t>
            </a:fld>
            <a:endParaRPr lang="de-DE" dirty="0">
              <a:latin typeface="Nunito Sans" pitchFamily="2" charset="0"/>
            </a:endParaRPr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8A618005-C969-42CD-8D22-86BF6CD417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6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de-DE" dirty="0">
              <a:latin typeface="Nunito Sans" pitchFamily="2" charset="0"/>
            </a:endParaRP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47F05460-377D-438F-992B-92FEE1309D5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3" y="9721108"/>
            <a:ext cx="3078427" cy="513506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33951961-8A32-4B9A-A5D3-3A4741425AB8}" type="slidenum">
              <a:rPr lang="de-DE" smtClean="0">
                <a:latin typeface="Nunito Sans" pitchFamily="2" charset="0"/>
              </a:rPr>
              <a:t>‹Nr.›</a:t>
            </a:fld>
            <a:endParaRPr lang="de-DE" dirty="0">
              <a:latin typeface="Nunito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8818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>
                <a:latin typeface="Nunito Sans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3993" y="3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>
                <a:latin typeface="Nunito Sans" pitchFamily="2" charset="0"/>
              </a:defRPr>
            </a:lvl1pPr>
          </a:lstStyle>
          <a:p>
            <a:fld id="{53CF38B3-B738-BB46-A159-7AFF4483D556}" type="datetimeFigureOut">
              <a:rPr lang="de-DE" smtClean="0"/>
              <a:pPr/>
              <a:t>15.06.2026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7938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6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>
                <a:latin typeface="Nunito Sans" pitchFamily="2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3993" y="9721108"/>
            <a:ext cx="3078427" cy="513506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>
                <a:latin typeface="Nunito Sans" pitchFamily="2" charset="0"/>
              </a:defRPr>
            </a:lvl1pPr>
          </a:lstStyle>
          <a:p>
            <a:fld id="{7DB23EDA-BC7F-024C-9830-50F68AFD1ECA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698026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unito Sans" pitchFamily="2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20998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183898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25000"/>
              </a:lnSpc>
              <a:spcBef>
                <a:spcPts val="1200"/>
              </a:spcBef>
              <a:spcAft>
                <a:spcPts val="1200"/>
              </a:spcAft>
            </a:pPr>
            <a:endParaRPr lang="de-DE" sz="1800" b="0" dirty="0">
              <a:solidFill>
                <a:srgbClr val="000000"/>
              </a:solidFill>
              <a:effectLst/>
              <a:latin typeface="Nunito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475203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13099070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B23EDA-BC7F-024C-9830-50F68AFD1ECA}" type="slidenum">
              <a:rPr lang="de-DE" smtClean="0"/>
              <a:pPr/>
              <a:t>7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607449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58BC6E2-7FF7-412F-90AD-555D0B5F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365125"/>
            <a:ext cx="10369152" cy="543595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de-DE" dirty="0"/>
              <a:t>Mastertitelformat bearbeiten</a:t>
            </a:r>
          </a:p>
        </p:txBody>
      </p:sp>
      <p:sp>
        <p:nvSpPr>
          <p:cNvPr id="3" name="Foliennummernplatzhalter 2">
            <a:extLst>
              <a:ext uri="{FF2B5EF4-FFF2-40B4-BE49-F238E27FC236}">
                <a16:creationId xmlns:a16="http://schemas.microsoft.com/office/drawing/2014/main" id="{492DB631-579E-44DF-BEB1-A36046C16A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14" name="Inhaltsplatzhalter 13">
            <a:extLst>
              <a:ext uri="{FF2B5EF4-FFF2-40B4-BE49-F238E27FC236}">
                <a16:creationId xmlns:a16="http://schemas.microsoft.com/office/drawing/2014/main" id="{D110AB19-9F1E-47C0-894C-E3AD44F3E4E4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1226" y="1268413"/>
            <a:ext cx="10369550" cy="4608512"/>
          </a:xfrm>
        </p:spPr>
        <p:txBody>
          <a:bodyPr/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54698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auf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FEFDCAAF-AA08-5960-FDDA-71CFBA528935}"/>
              </a:ext>
            </a:extLst>
          </p:cNvPr>
          <p:cNvSpPr/>
          <p:nvPr userDrawn="1"/>
        </p:nvSpPr>
        <p:spPr>
          <a:xfrm>
            <a:off x="623392" y="764704"/>
            <a:ext cx="4824536" cy="532859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1424" y="1235359"/>
            <a:ext cx="4176464" cy="4581239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404664"/>
            <a:ext cx="4157360" cy="5539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3670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_klein auf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>
            <a:extLst>
              <a:ext uri="{FF2B5EF4-FFF2-40B4-BE49-F238E27FC236}">
                <a16:creationId xmlns:a16="http://schemas.microsoft.com/office/drawing/2014/main" id="{FEFDCAAF-AA08-5960-FDDA-71CFBA528935}"/>
              </a:ext>
            </a:extLst>
          </p:cNvPr>
          <p:cNvSpPr/>
          <p:nvPr userDrawn="1"/>
        </p:nvSpPr>
        <p:spPr>
          <a:xfrm>
            <a:off x="623392" y="2852936"/>
            <a:ext cx="4824536" cy="187220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00000" y="3532465"/>
            <a:ext cx="4157360" cy="553998"/>
          </a:xfrm>
        </p:spPr>
        <p:txBody>
          <a:bodyPr wrap="square" anchor="ctr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Headline </a:t>
            </a:r>
          </a:p>
        </p:txBody>
      </p:sp>
    </p:spTree>
    <p:extLst>
      <p:ext uri="{BB962C8B-B14F-4D97-AF65-F5344CB8AC3E}">
        <p14:creationId xmlns:p14="http://schemas.microsoft.com/office/powerpoint/2010/main" val="2692898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1424" y="2492896"/>
            <a:ext cx="4968552" cy="3357103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0528" y="1008000"/>
            <a:ext cx="4157360" cy="5539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Textplatzhalter 3">
            <a:extLst>
              <a:ext uri="{FF2B5EF4-FFF2-40B4-BE49-F238E27FC236}">
                <a16:creationId xmlns:a16="http://schemas.microsoft.com/office/drawing/2014/main" id="{09D33218-F349-BCAD-5ECC-98B34CA63FB4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6168010" y="2492896"/>
            <a:ext cx="5112566" cy="3364170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219041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oben und Inhal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0668DD-4CEB-5A5A-9871-7E892E1B0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5998104" cy="3429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4050000"/>
            <a:ext cx="4174736" cy="5539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168010" y="4050001"/>
            <a:ext cx="5112566" cy="2212042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b="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C1EAD43C-0CA9-8D65-57F6-6F86A6F3BA23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68010" y="3048"/>
            <a:ext cx="5998104" cy="3429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84891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D413B60B-9E60-0538-D706-E94B086C6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67841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mpressu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ACCBC-7BF8-98E5-CF81-6C2A741D1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2024844"/>
            <a:ext cx="8074800" cy="553998"/>
          </a:xfrm>
        </p:spPr>
        <p:txBody>
          <a:bodyPr lIns="90000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C27D6E-361E-8DAF-C52E-67E708C63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1424" y="3212976"/>
            <a:ext cx="3960440" cy="293264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 spc="50" baseline="0">
                <a:solidFill>
                  <a:schemeClr val="tx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1889BE-1F08-D367-FA2F-064B79A53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6224" y="3212976"/>
            <a:ext cx="3960000" cy="293264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 spc="50" baseline="0">
                <a:solidFill>
                  <a:schemeClr val="tx1"/>
                </a:solidFill>
              </a:defRPr>
            </a:lvl1pPr>
          </a:lstStyle>
          <a:p>
            <a:pPr lvl="0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7F2EC0-0480-BED5-81B6-7AA5CAE11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D7A64C1-CCDA-B75C-3E9B-C4B52CA847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904312" y="692696"/>
            <a:ext cx="3672408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7863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dunkel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EA96B-1675-279A-8AB4-7409DE892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424" y="3068960"/>
            <a:ext cx="10442376" cy="1631216"/>
          </a:xfrm>
        </p:spPr>
        <p:txBody>
          <a:bodyPr wrap="square" anchor="t" anchorCtr="0">
            <a:noAutofit/>
          </a:bodyPr>
          <a:lstStyle>
            <a:lvl1pPr algn="l">
              <a:lnSpc>
                <a:spcPct val="100000"/>
              </a:lnSpc>
              <a:defRPr sz="5000" cap="all" spc="150" baseline="0">
                <a:solidFill>
                  <a:schemeClr val="bg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5E55456-4223-4DBA-5D9B-545CD3D49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424" y="4824000"/>
            <a:ext cx="10442376" cy="400110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buNone/>
              <a:defRPr sz="2000" b="1" spc="8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A4722E-F381-F3B8-8AE5-2F97531B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354209B-1C1D-024D-901F-5C671C233D00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9166FF3-32A6-BB49-FF6E-BFC6153E16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0476"/>
          <a:stretch/>
        </p:blipFill>
        <p:spPr>
          <a:xfrm>
            <a:off x="8904312" y="692696"/>
            <a:ext cx="3287688" cy="3672408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0F475792-EAEE-BCD4-AFA0-CD4D5C696049}"/>
              </a:ext>
            </a:extLst>
          </p:cNvPr>
          <p:cNvSpPr txBox="1"/>
          <p:nvPr userDrawn="1"/>
        </p:nvSpPr>
        <p:spPr>
          <a:xfrm>
            <a:off x="909564" y="559490"/>
            <a:ext cx="42506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cap="all" spc="20" dirty="0">
                <a:solidFill>
                  <a:schemeClr val="bg1"/>
                </a:solidFill>
              </a:rPr>
              <a:t>STADT FREIBURG IM BREISGAU</a:t>
            </a:r>
          </a:p>
        </p:txBody>
      </p:sp>
      <p:sp>
        <p:nvSpPr>
          <p:cNvPr id="7" name="Textplatzhalter 7">
            <a:extLst>
              <a:ext uri="{FF2B5EF4-FFF2-40B4-BE49-F238E27FC236}">
                <a16:creationId xmlns:a16="http://schemas.microsoft.com/office/drawing/2014/main" id="{02C6116C-43BA-F760-0B80-42E53C402AB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09565" y="896722"/>
            <a:ext cx="3746276" cy="646331"/>
          </a:xfrm>
        </p:spPr>
        <p:txBody>
          <a:bodyPr wrap="square">
            <a:spAutoFit/>
          </a:bodyPr>
          <a:lstStyle>
            <a:lvl1pPr marL="48600" indent="0">
              <a:lnSpc>
                <a:spcPct val="100000"/>
              </a:lnSpc>
              <a:buNone/>
              <a:defRPr sz="1800" b="1" cap="none" spc="20" baseline="0">
                <a:solidFill>
                  <a:schemeClr val="bg1"/>
                </a:solidFill>
              </a:defRPr>
            </a:lvl1pPr>
            <a:lvl2pPr marL="505800" indent="0">
              <a:lnSpc>
                <a:spcPct val="100000"/>
              </a:lnSpc>
              <a:buNone/>
              <a:defRPr sz="800"/>
            </a:lvl2pPr>
            <a:lvl3pPr marL="963000" indent="0">
              <a:lnSpc>
                <a:spcPct val="100000"/>
              </a:lnSpc>
              <a:buNone/>
              <a:defRPr sz="800"/>
            </a:lvl3pPr>
            <a:lvl4pPr marL="1420200" indent="0">
              <a:lnSpc>
                <a:spcPct val="100000"/>
              </a:lnSpc>
              <a:buNone/>
              <a:defRPr sz="800"/>
            </a:lvl4pPr>
            <a:lvl5pPr marL="1877400" indent="0">
              <a:lnSpc>
                <a:spcPct val="100000"/>
              </a:lnSpc>
              <a:buNone/>
              <a:defRPr sz="800"/>
            </a:lvl5pPr>
          </a:lstStyle>
          <a:p>
            <a:pPr lvl="0"/>
            <a:r>
              <a:rPr lang="de-DE" dirty="0"/>
              <a:t>Seniorenbüro mit Pflegestützpunkt</a:t>
            </a:r>
          </a:p>
        </p:txBody>
      </p:sp>
    </p:spTree>
    <p:extLst>
      <p:ext uri="{BB962C8B-B14F-4D97-AF65-F5344CB8AC3E}">
        <p14:creationId xmlns:p14="http://schemas.microsoft.com/office/powerpoint/2010/main" val="1373765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EA96B-1675-279A-8AB4-7409DE892D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1424" y="3068960"/>
            <a:ext cx="10442376" cy="1631216"/>
          </a:xfrm>
        </p:spPr>
        <p:txBody>
          <a:bodyPr wrap="square" anchor="t" anchorCtr="0">
            <a:noAutofit/>
          </a:bodyPr>
          <a:lstStyle>
            <a:lvl1pPr algn="l">
              <a:lnSpc>
                <a:spcPct val="100000"/>
              </a:lnSpc>
              <a:defRPr sz="5000" cap="all" spc="1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5E55456-4223-4DBA-5D9B-545CD3D496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424" y="4824000"/>
            <a:ext cx="10442376" cy="400110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buNone/>
              <a:defRPr sz="2000" b="1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A4722E-F381-F3B8-8AE5-2F97531B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F9166FF3-32A6-BB49-FF6E-BFC6153E16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0476"/>
          <a:stretch/>
        </p:blipFill>
        <p:spPr>
          <a:xfrm>
            <a:off x="8904312" y="692696"/>
            <a:ext cx="3287688" cy="3672408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1A294C2B-7C26-E906-FE45-0E1174FAA80F}"/>
              </a:ext>
            </a:extLst>
          </p:cNvPr>
          <p:cNvSpPr txBox="1"/>
          <p:nvPr userDrawn="1"/>
        </p:nvSpPr>
        <p:spPr>
          <a:xfrm>
            <a:off x="921600" y="620688"/>
            <a:ext cx="395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de-DE" sz="1800" cap="all" spc="20" dirty="0">
                <a:solidFill>
                  <a:schemeClr val="tx1"/>
                </a:solidFill>
              </a:rPr>
              <a:t>STADT FREIBURG IM BREISGAU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5FC85900-6561-EB47-3B5B-44D870BE30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1600" y="990733"/>
            <a:ext cx="3662232" cy="646331"/>
          </a:xfrm>
        </p:spPr>
        <p:txBody>
          <a:bodyPr wrap="square">
            <a:spAutoFit/>
          </a:bodyPr>
          <a:lstStyle>
            <a:lvl1pPr marL="48600" indent="0">
              <a:lnSpc>
                <a:spcPct val="100000"/>
              </a:lnSpc>
              <a:buNone/>
              <a:defRPr sz="1800" b="1" cap="none" spc="20" baseline="0">
                <a:solidFill>
                  <a:schemeClr val="tx1"/>
                </a:solidFill>
              </a:defRPr>
            </a:lvl1pPr>
            <a:lvl2pPr marL="505800" indent="0">
              <a:lnSpc>
                <a:spcPct val="100000"/>
              </a:lnSpc>
              <a:buNone/>
              <a:defRPr sz="800"/>
            </a:lvl2pPr>
            <a:lvl3pPr marL="963000" indent="0">
              <a:lnSpc>
                <a:spcPct val="100000"/>
              </a:lnSpc>
              <a:buNone/>
              <a:defRPr sz="800"/>
            </a:lvl3pPr>
            <a:lvl4pPr marL="1420200" indent="0">
              <a:lnSpc>
                <a:spcPct val="100000"/>
              </a:lnSpc>
              <a:buNone/>
              <a:defRPr sz="800"/>
            </a:lvl4pPr>
            <a:lvl5pPr marL="1877400" indent="0">
              <a:lnSpc>
                <a:spcPct val="100000"/>
              </a:lnSpc>
              <a:buNone/>
              <a:defRPr sz="800"/>
            </a:lvl5pPr>
          </a:lstStyle>
          <a:p>
            <a:pPr lvl="0"/>
            <a:r>
              <a:rPr lang="de-DE" dirty="0"/>
              <a:t>Seniorenbüro mit Pflegestützpunkt</a:t>
            </a:r>
          </a:p>
        </p:txBody>
      </p:sp>
    </p:spTree>
    <p:extLst>
      <p:ext uri="{BB962C8B-B14F-4D97-AF65-F5344CB8AC3E}">
        <p14:creationId xmlns:p14="http://schemas.microsoft.com/office/powerpoint/2010/main" val="868366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sübersic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ACCBC-7BF8-98E5-CF81-6C2A741D18B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11424" y="357460"/>
            <a:ext cx="10369152" cy="576064"/>
          </a:xfrm>
        </p:spPr>
        <p:txBody>
          <a:bodyPr lIns="90000" anchor="t" anchorCtr="0">
            <a:noAutofit/>
          </a:bodyPr>
          <a:lstStyle>
            <a:lvl1pPr>
              <a:lnSpc>
                <a:spcPct val="100000"/>
              </a:lnSpc>
              <a:defRPr sz="3000" b="1" cap="none" spc="100" baseline="0">
                <a:solidFill>
                  <a:schemeClr val="tx1"/>
                </a:solidFill>
              </a:defRPr>
            </a:lvl1pPr>
          </a:lstStyle>
          <a:p>
            <a:r>
              <a:rPr lang="de-DE" dirty="0"/>
              <a:t>Inhalt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C27D6E-361E-8DAF-C52E-67E708C63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1424" y="1196752"/>
            <a:ext cx="7848872" cy="494887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600" spc="50" baseline="0"/>
            </a:lvl1pPr>
          </a:lstStyle>
          <a:p>
            <a:pPr lvl="0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7F2EC0-0480-BED5-81B6-7AA5CAE11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D7A64C1-CCDA-B75C-3E9B-C4B52CA847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0476"/>
          <a:stretch/>
        </p:blipFill>
        <p:spPr>
          <a:xfrm>
            <a:off x="8904312" y="692696"/>
            <a:ext cx="3287688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3040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">
    <p:bg>
      <p:bgPr>
        <a:solidFill>
          <a:srgbClr val="F4F1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6EA96B-1675-279A-8AB4-7409DE892DD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911424" y="3068960"/>
            <a:ext cx="10442376" cy="1631216"/>
          </a:xfrm>
        </p:spPr>
        <p:txBody>
          <a:bodyPr wrap="square" anchor="t" anchorCtr="0">
            <a:noAutofit/>
          </a:bodyPr>
          <a:lstStyle>
            <a:lvl1pPr algn="l">
              <a:lnSpc>
                <a:spcPct val="100000"/>
              </a:lnSpc>
              <a:defRPr sz="5000" cap="all" spc="150" baseline="0">
                <a:solidFill>
                  <a:schemeClr val="tx1"/>
                </a:solidFill>
              </a:defRPr>
            </a:lvl1pPr>
          </a:lstStyle>
          <a:p>
            <a:r>
              <a:rPr lang="de-DE" dirty="0" err="1"/>
              <a:t>Kapiteltrenner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A4722E-F381-F3B8-8AE5-2F97531B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fld id="{1354209B-1C1D-024D-901F-5C671C233D00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921DF6A-D817-88BB-0C90-5EDBA1F2E0E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0476"/>
          <a:stretch/>
        </p:blipFill>
        <p:spPr>
          <a:xfrm>
            <a:off x="8904312" y="692696"/>
            <a:ext cx="3287688" cy="3672408"/>
          </a:xfrm>
          <a:prstGeom prst="rect">
            <a:avLst/>
          </a:prstGeom>
        </p:spPr>
      </p:pic>
      <p:sp>
        <p:nvSpPr>
          <p:cNvPr id="3" name="Untertitel 2">
            <a:extLst>
              <a:ext uri="{FF2B5EF4-FFF2-40B4-BE49-F238E27FC236}">
                <a16:creationId xmlns:a16="http://schemas.microsoft.com/office/drawing/2014/main" id="{B37DCC70-695C-6C09-80D4-D966BF2CAD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1424" y="4824000"/>
            <a:ext cx="10442376" cy="400110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buNone/>
              <a:defRPr sz="2000" b="1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01480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8ACCBC-7BF8-98E5-CF81-6C2A741D1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620688"/>
            <a:ext cx="10369152" cy="1008112"/>
          </a:xfrm>
        </p:spPr>
        <p:txBody>
          <a:bodyPr lIns="90000" anchor="t" anchorCtr="0">
            <a:noAutofit/>
          </a:bodyPr>
          <a:lstStyle>
            <a:lvl1pPr>
              <a:lnSpc>
                <a:spcPct val="100000"/>
              </a:lnSpc>
              <a:defRPr sz="3000" b="0" cap="none" spc="10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1C27D6E-361E-8DAF-C52E-67E708C63D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11424" y="1988840"/>
            <a:ext cx="4680000" cy="4156784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 spc="50" baseline="0"/>
            </a:lvl1pPr>
          </a:lstStyle>
          <a:p>
            <a:pPr lvl="0"/>
            <a:endParaRPr lang="de-DE" dirty="0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21889BE-1F08-D367-FA2F-064B79A535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23992" y="1988839"/>
            <a:ext cx="4680000" cy="415678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 spc="50" baseline="0"/>
            </a:lvl1pPr>
          </a:lstStyle>
          <a:p>
            <a:pPr lvl="0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A7F2EC0-0480-BED5-81B6-7AA5CAE11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0D7A64C1-CCDA-B75C-3E9B-C4B52CA847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10476"/>
          <a:stretch/>
        </p:blipFill>
        <p:spPr>
          <a:xfrm>
            <a:off x="8904312" y="692696"/>
            <a:ext cx="3287688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5186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er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8000" y="1026856"/>
            <a:ext cx="6312576" cy="433965"/>
          </a:xfrm>
        </p:spPr>
        <p:txBody>
          <a:bodyPr wrap="square" anchor="t" anchorCtr="0">
            <a:spAutoFit/>
          </a:bodyPr>
          <a:lstStyle>
            <a:lvl1pPr>
              <a:defRPr sz="24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0668DD-4CEB-5A5A-9871-7E892E1B0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1011635" y="1026856"/>
            <a:ext cx="3024336" cy="406634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968000" y="2019556"/>
            <a:ext cx="6312576" cy="30736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dirty="0"/>
              <a:t>Mastertextformat bearbeiten</a:t>
            </a:r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0747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und zwei Bil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0668DD-4CEB-5A5A-9871-7E892E1B0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08944" y="0"/>
            <a:ext cx="6083056" cy="3348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5" name="Bildplatzhalter 2">
            <a:extLst>
              <a:ext uri="{FF2B5EF4-FFF2-40B4-BE49-F238E27FC236}">
                <a16:creationId xmlns:a16="http://schemas.microsoft.com/office/drawing/2014/main" id="{C6BF9988-275D-F2FC-C404-CAE39175D95A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119192" y="3510000"/>
            <a:ext cx="6083056" cy="3348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404664"/>
            <a:ext cx="4157360" cy="5539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7408" y="1484784"/>
            <a:ext cx="4176464" cy="4392488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2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528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nhalt und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60668DD-4CEB-5A5A-9871-7E892E1B02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108944" y="0"/>
            <a:ext cx="6083056" cy="6858000"/>
          </a:xfrm>
          <a:solidFill>
            <a:schemeClr val="bg1"/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21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24EAD78-71FD-AB46-F650-9DB9258CA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404664"/>
            <a:ext cx="4157360" cy="553998"/>
          </a:xfrm>
        </p:spPr>
        <p:txBody>
          <a:bodyPr wrap="square" anchor="t" anchorCtr="0">
            <a:spAutoFit/>
          </a:bodyPr>
          <a:lstStyle>
            <a:lvl1pPr>
              <a:lnSpc>
                <a:spcPct val="100000"/>
              </a:lnSpc>
              <a:defRPr sz="3000" b="0" cap="none" spc="50" baseline="0">
                <a:solidFill>
                  <a:schemeClr val="tx1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BC995-FD54-C92B-3AF4-0B79D9FF17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911424" y="1268760"/>
            <a:ext cx="4176464" cy="450923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400" spc="50" baseline="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endParaRPr lang="de-DE" dirty="0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BB5EF62-4F16-D5DD-FECB-AE23634A9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691785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D949D1C-8ECF-4EF7-0620-916B13598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1424" y="365125"/>
            <a:ext cx="10369152" cy="54359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de-DE" dirty="0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A81D3A9-AC2B-844B-52D1-AE8E78262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1424" y="1268760"/>
            <a:ext cx="10369152" cy="4908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Mastertextformat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673CDCB-583C-3852-3590-AE7330570E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37376" y="6267907"/>
            <a:ext cx="2743200" cy="246221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r">
              <a:defRPr sz="1000">
                <a:solidFill>
                  <a:schemeClr val="accent2"/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7" name="Fußzeilenplatzhalter 3">
            <a:extLst>
              <a:ext uri="{FF2B5EF4-FFF2-40B4-BE49-F238E27FC236}">
                <a16:creationId xmlns:a16="http://schemas.microsoft.com/office/drawing/2014/main" id="{7D9C0702-86FB-491A-8881-CA20572AF71A}"/>
              </a:ext>
            </a:extLst>
          </p:cNvPr>
          <p:cNvSpPr txBox="1">
            <a:spLocks/>
          </p:cNvSpPr>
          <p:nvPr userDrawn="1"/>
        </p:nvSpPr>
        <p:spPr>
          <a:xfrm>
            <a:off x="876432" y="6298916"/>
            <a:ext cx="4499488" cy="442452"/>
          </a:xfrm>
          <a:prstGeom prst="rect">
            <a:avLst/>
          </a:prstGeom>
        </p:spPr>
        <p:txBody>
          <a:bodyPr/>
          <a:lstStyle>
            <a:defPPr>
              <a:defRPr lang="de-DE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1100" dirty="0"/>
              <a:t>Sozialausschuss– Sozialplanung für Ältere | 18.06.2026</a:t>
            </a:r>
          </a:p>
          <a:p>
            <a:r>
              <a:rPr lang="de-DE" sz="1100" dirty="0"/>
              <a:t>Seniorenbüro mit Pflegestützpunkt</a:t>
            </a:r>
          </a:p>
        </p:txBody>
      </p:sp>
    </p:spTree>
    <p:extLst>
      <p:ext uri="{BB962C8B-B14F-4D97-AF65-F5344CB8AC3E}">
        <p14:creationId xmlns:p14="http://schemas.microsoft.com/office/powerpoint/2010/main" val="19991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81" r:id="rId2"/>
    <p:sldLayoutId id="2147483670" r:id="rId3"/>
    <p:sldLayoutId id="2147483695" r:id="rId4"/>
    <p:sldLayoutId id="2147483684" r:id="rId5"/>
    <p:sldLayoutId id="2147483673" r:id="rId6"/>
    <p:sldLayoutId id="2147483678" r:id="rId7"/>
    <p:sldLayoutId id="2147483685" r:id="rId8"/>
    <p:sldLayoutId id="2147483683" r:id="rId9"/>
    <p:sldLayoutId id="2147483689" r:id="rId10"/>
    <p:sldLayoutId id="2147483691" r:id="rId11"/>
    <p:sldLayoutId id="2147483690" r:id="rId12"/>
    <p:sldLayoutId id="2147483687" r:id="rId13"/>
    <p:sldLayoutId id="2147483682" r:id="rId14"/>
    <p:sldLayoutId id="2147483688" r:id="rId1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none" spc="1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8163" indent="-452438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03275" indent="-358775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2921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1800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atsinfo.freiburg.intern/vorlagen_details.php?vid=4630902100067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753619-E00A-4E6E-4FE6-6A233DFC95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1312" y="1865253"/>
            <a:ext cx="10442376" cy="1631216"/>
          </a:xfrm>
        </p:spPr>
        <p:txBody>
          <a:bodyPr/>
          <a:lstStyle/>
          <a:p>
            <a:r>
              <a:rPr lang="de-DE" dirty="0"/>
              <a:t>Sozialplanung</a:t>
            </a:r>
            <a:br>
              <a:rPr lang="de-DE" dirty="0"/>
            </a:br>
            <a:r>
              <a:rPr lang="de-DE" dirty="0"/>
              <a:t>für ältere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75E5ADA-75AC-AF4E-E511-97C085A0929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9340" y="3524603"/>
            <a:ext cx="10442376" cy="400110"/>
          </a:xfrm>
        </p:spPr>
        <p:txBody>
          <a:bodyPr/>
          <a:lstStyle/>
          <a:p>
            <a:r>
              <a:rPr lang="de-DE" dirty="0"/>
              <a:t>Fortschreibung der Bedarfszahlen bis 2035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0AA7A1B-0A99-92B6-F60C-63E803D2F8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1</a:t>
            </a:fld>
            <a:endParaRPr lang="de-DE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14931C63-8B65-4B2F-A086-ED01D501C5D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Titel 5">
            <a:extLst>
              <a:ext uri="{FF2B5EF4-FFF2-40B4-BE49-F238E27FC236}">
                <a16:creationId xmlns:a16="http://schemas.microsoft.com/office/drawing/2014/main" id="{AE97F063-DE35-EAF8-9449-0D2AA19C5240}"/>
              </a:ext>
            </a:extLst>
          </p:cNvPr>
          <p:cNvSpPr txBox="1">
            <a:spLocks/>
          </p:cNvSpPr>
          <p:nvPr/>
        </p:nvSpPr>
        <p:spPr>
          <a:xfrm>
            <a:off x="873025" y="4236051"/>
            <a:ext cx="8354144" cy="1631216"/>
          </a:xfrm>
          <a:prstGeom prst="rect">
            <a:avLst/>
          </a:prstGeom>
          <a:solidFill>
            <a:srgbClr val="F6EFE1"/>
          </a:solidFill>
        </p:spPr>
        <p:txBody>
          <a:bodyPr vert="horz" wrap="square" lIns="91440" tIns="45720" rIns="91440" bIns="45720" rtlCol="0" anchor="t" anchorCtr="0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5000" b="1" i="0" kern="1200" cap="all" spc="1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cap="none">
                <a:solidFill>
                  <a:srgbClr val="E0202C"/>
                </a:solidFill>
              </a:rPr>
              <a:t>Online-Infoveranstaltung</a:t>
            </a:r>
            <a:br>
              <a:rPr lang="de-DE" cap="none" dirty="0">
                <a:solidFill>
                  <a:srgbClr val="E0202C"/>
                </a:solidFill>
              </a:rPr>
            </a:br>
            <a:r>
              <a:rPr lang="de-DE" cap="none" dirty="0">
                <a:solidFill>
                  <a:srgbClr val="E0202C"/>
                </a:solidFill>
              </a:rPr>
              <a:t>am 08.07. um 17 Uhr</a:t>
            </a:r>
          </a:p>
        </p:txBody>
      </p:sp>
    </p:spTree>
    <p:extLst>
      <p:ext uri="{BB962C8B-B14F-4D97-AF65-F5344CB8AC3E}">
        <p14:creationId xmlns:p14="http://schemas.microsoft.com/office/powerpoint/2010/main" val="3143982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F22A4B29-9CAE-473A-9466-4AEE4AC39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Hintergrund</a:t>
            </a:r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C2A2D08-277C-4144-84E1-3A3C2DF6964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t>2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82B4BD99-2C41-4060-AEA2-1828EB21AD4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9416" y="937764"/>
            <a:ext cx="10739174" cy="3427340"/>
          </a:xfrm>
        </p:spPr>
        <p:txBody>
          <a:bodyPr>
            <a:normAutofit lnSpcReduction="10000"/>
          </a:bodyPr>
          <a:lstStyle/>
          <a:p>
            <a:pPr marL="85725" indent="0">
              <a:lnSpc>
                <a:spcPct val="120000"/>
              </a:lnSpc>
              <a:buNone/>
            </a:pPr>
            <a:r>
              <a:rPr lang="de-DE" b="1" dirty="0">
                <a:solidFill>
                  <a:srgbClr val="E0202C"/>
                </a:solidFill>
              </a:rPr>
              <a:t>Sozialplanung</a:t>
            </a:r>
            <a:r>
              <a:rPr lang="de-DE" dirty="0">
                <a:solidFill>
                  <a:srgbClr val="E0202C"/>
                </a:solidFill>
              </a:rPr>
              <a:t> </a:t>
            </a:r>
            <a:r>
              <a:rPr lang="de-DE" b="1" dirty="0">
                <a:solidFill>
                  <a:srgbClr val="E0202C"/>
                </a:solidFill>
              </a:rPr>
              <a:t>für Ältere </a:t>
            </a:r>
            <a:r>
              <a:rPr lang="de-DE" dirty="0"/>
              <a:t>= Planung von Angeboten für ältere Menschen und Pflegebedürftige, insb. Pflegeangebote</a:t>
            </a:r>
          </a:p>
          <a:p>
            <a:pPr marL="85725" indent="0">
              <a:lnSpc>
                <a:spcPct val="120000"/>
              </a:lnSpc>
              <a:buNone/>
            </a:pPr>
            <a:r>
              <a:rPr lang="de-DE" b="1" dirty="0"/>
              <a:t>Abgleich von</a:t>
            </a:r>
          </a:p>
          <a:p>
            <a:pPr marL="85725" indent="0">
              <a:lnSpc>
                <a:spcPct val="120000"/>
              </a:lnSpc>
              <a:buNone/>
            </a:pPr>
            <a:r>
              <a:rPr lang="de-DE" b="1" dirty="0">
                <a:solidFill>
                  <a:srgbClr val="E0202C"/>
                </a:solidFill>
              </a:rPr>
              <a:t>BESTAND	  </a:t>
            </a:r>
            <a:r>
              <a:rPr lang="de-DE" dirty="0"/>
              <a:t>und</a:t>
            </a:r>
            <a:r>
              <a:rPr lang="de-DE" b="1" dirty="0">
                <a:solidFill>
                  <a:srgbClr val="E0202C"/>
                </a:solidFill>
              </a:rPr>
              <a:t>		</a:t>
            </a:r>
            <a:r>
              <a:rPr lang="de-DE" dirty="0"/>
              <a:t>derzeitige und zukünftige Kapazitäten</a:t>
            </a:r>
          </a:p>
          <a:p>
            <a:pPr marL="85725" indent="0">
              <a:lnSpc>
                <a:spcPct val="120000"/>
              </a:lnSpc>
              <a:buNone/>
            </a:pPr>
            <a:r>
              <a:rPr lang="de-DE" b="1" dirty="0">
                <a:solidFill>
                  <a:srgbClr val="E0202C"/>
                </a:solidFill>
              </a:rPr>
              <a:t>BEDARF			</a:t>
            </a:r>
            <a:r>
              <a:rPr lang="de-DE" dirty="0"/>
              <a:t>anhand Vorausrechnungen und 						bestehenden Angebotslücken 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DC9FB6DF-2F23-4A9C-AD11-1511C78BA0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73543" y="3732418"/>
            <a:ext cx="1800200" cy="248318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9" name="Inhaltsplatzhalter 6">
            <a:extLst>
              <a:ext uri="{FF2B5EF4-FFF2-40B4-BE49-F238E27FC236}">
                <a16:creationId xmlns:a16="http://schemas.microsoft.com/office/drawing/2014/main" id="{FA26F3CF-B126-8B3D-4704-DA662AC4D151}"/>
              </a:ext>
            </a:extLst>
          </p:cNvPr>
          <p:cNvSpPr txBox="1">
            <a:spLocks/>
          </p:cNvSpPr>
          <p:nvPr/>
        </p:nvSpPr>
        <p:spPr>
          <a:xfrm>
            <a:off x="767408" y="4430320"/>
            <a:ext cx="8928992" cy="49654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8163" indent="-4524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3275" indent="-358775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5713" indent="-2921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5725" indent="0">
              <a:lnSpc>
                <a:spcPct val="120000"/>
              </a:lnSpc>
              <a:buNone/>
            </a:pPr>
            <a:r>
              <a:rPr lang="de-DE" dirty="0"/>
              <a:t>Grundlage: Bericht von 2021: </a:t>
            </a:r>
            <a:r>
              <a:rPr lang="de-DE" b="1" u="sng" dirty="0">
                <a:solidFill>
                  <a:srgbClr val="E0202C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Drucksache G-21/066</a:t>
            </a:r>
            <a:endParaRPr lang="de-DE" b="1" u="sng" dirty="0">
              <a:solidFill>
                <a:srgbClr val="E0202C"/>
              </a:solidFill>
            </a:endParaRPr>
          </a:p>
          <a:p>
            <a:pPr marL="85725" indent="0">
              <a:lnSpc>
                <a:spcPct val="120000"/>
              </a:lnSpc>
              <a:buNone/>
            </a:pPr>
            <a:r>
              <a:rPr lang="de-DE" b="1" dirty="0">
                <a:solidFill>
                  <a:srgbClr val="E0202C"/>
                </a:solidFill>
              </a:rPr>
              <a:t>Neuer Bericht: </a:t>
            </a:r>
            <a:r>
              <a:rPr lang="de-DE" dirty="0"/>
              <a:t>Fortschreibung von Planungszahlen für die </a:t>
            </a:r>
            <a:r>
              <a:rPr lang="de-DE" b="1" dirty="0"/>
              <a:t>Pflege </a:t>
            </a:r>
            <a:r>
              <a:rPr lang="de-DE" dirty="0"/>
              <a:t>und Blick auf die </a:t>
            </a:r>
            <a:r>
              <a:rPr lang="de-DE" b="1" dirty="0"/>
              <a:t>Personalsituation</a:t>
            </a:r>
          </a:p>
        </p:txBody>
      </p:sp>
    </p:spTree>
    <p:extLst>
      <p:ext uri="{BB962C8B-B14F-4D97-AF65-F5344CB8AC3E}">
        <p14:creationId xmlns:p14="http://schemas.microsoft.com/office/powerpoint/2010/main" val="378610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1215F0E-7AA0-B3D3-73C9-9788BE69BF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537376" y="6309320"/>
            <a:ext cx="2743200" cy="246221"/>
          </a:xfrm>
        </p:spPr>
        <p:txBody>
          <a:bodyPr/>
          <a:lstStyle/>
          <a:p>
            <a:fld id="{1354209B-1C1D-024D-901F-5C671C233D00}" type="slidenum">
              <a:rPr lang="de-DE" smtClean="0"/>
              <a:pPr/>
              <a:t>3</a:t>
            </a:fld>
            <a:endParaRPr lang="de-DE"/>
          </a:p>
        </p:txBody>
      </p:sp>
      <p:graphicFrame>
        <p:nvGraphicFramePr>
          <p:cNvPr id="8" name="Diagramm 7">
            <a:extLst>
              <a:ext uri="{FF2B5EF4-FFF2-40B4-BE49-F238E27FC236}">
                <a16:creationId xmlns:a16="http://schemas.microsoft.com/office/drawing/2014/main" id="{2036CAC7-4B1D-4085-9302-6F285BD7181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83250212"/>
              </p:ext>
            </p:extLst>
          </p:nvPr>
        </p:nvGraphicFramePr>
        <p:xfrm>
          <a:off x="767408" y="977555"/>
          <a:ext cx="8856984" cy="40688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feld 11">
            <a:extLst>
              <a:ext uri="{FF2B5EF4-FFF2-40B4-BE49-F238E27FC236}">
                <a16:creationId xmlns:a16="http://schemas.microsoft.com/office/drawing/2014/main" id="{870D9864-952E-EF55-25B7-50FEE7E887DD}"/>
              </a:ext>
            </a:extLst>
          </p:cNvPr>
          <p:cNvSpPr txBox="1"/>
          <p:nvPr/>
        </p:nvSpPr>
        <p:spPr>
          <a:xfrm>
            <a:off x="695400" y="278839"/>
            <a:ext cx="105851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ysClr val="windowText" lastClr="000000"/>
                </a:solidFill>
                <a:latin typeface="Nunito Sans" pitchFamily="2" charset="0"/>
                <a:ea typeface="+mn-ea"/>
                <a:cs typeface="+mn-cs"/>
              </a:defRPr>
            </a:pPr>
            <a:r>
              <a:rPr lang="de-DE" sz="2400" b="1" dirty="0"/>
              <a:t>Entwicklung Anzahl</a:t>
            </a:r>
            <a:r>
              <a:rPr lang="de-DE" sz="2400" b="1" baseline="0" dirty="0"/>
              <a:t> Personen ab 65 und ab 80 Jahren von 2</a:t>
            </a:r>
            <a:r>
              <a:rPr lang="de-DE" sz="2400" b="1" dirty="0"/>
              <a:t>015 bis 2045 </a:t>
            </a:r>
          </a:p>
        </p:txBody>
      </p:sp>
      <p:sp>
        <p:nvSpPr>
          <p:cNvPr id="14" name="Pfeil: nach rechts 13">
            <a:extLst>
              <a:ext uri="{FF2B5EF4-FFF2-40B4-BE49-F238E27FC236}">
                <a16:creationId xmlns:a16="http://schemas.microsoft.com/office/drawing/2014/main" id="{82B84791-3974-0531-8CD2-8CC8074252E7}"/>
              </a:ext>
            </a:extLst>
          </p:cNvPr>
          <p:cNvSpPr/>
          <p:nvPr/>
        </p:nvSpPr>
        <p:spPr>
          <a:xfrm>
            <a:off x="4655840" y="5079815"/>
            <a:ext cx="4095570" cy="231051"/>
          </a:xfrm>
          <a:prstGeom prst="rightArrow">
            <a:avLst/>
          </a:prstGeom>
          <a:solidFill>
            <a:schemeClr val="tx2"/>
          </a:solidFill>
          <a:ln>
            <a:solidFill>
              <a:schemeClr val="accent4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E71D840-648F-7130-1692-2312FA4A5B0A}"/>
              </a:ext>
            </a:extLst>
          </p:cNvPr>
          <p:cNvSpPr txBox="1"/>
          <p:nvPr/>
        </p:nvSpPr>
        <p:spPr>
          <a:xfrm>
            <a:off x="8806092" y="4757996"/>
            <a:ext cx="29451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4">
                    <a:lumMod val="25000"/>
                  </a:schemeClr>
                </a:solidFill>
              </a:rPr>
              <a:t>+ 4.896 Personen ab 65 Jahre</a:t>
            </a:r>
          </a:p>
        </p:txBody>
      </p:sp>
      <p:sp>
        <p:nvSpPr>
          <p:cNvPr id="16" name="Pfeil: nach rechts 15">
            <a:extLst>
              <a:ext uri="{FF2B5EF4-FFF2-40B4-BE49-F238E27FC236}">
                <a16:creationId xmlns:a16="http://schemas.microsoft.com/office/drawing/2014/main" id="{921D708C-724A-AD76-CC67-ABD1A0FD01F6}"/>
              </a:ext>
            </a:extLst>
          </p:cNvPr>
          <p:cNvSpPr/>
          <p:nvPr/>
        </p:nvSpPr>
        <p:spPr>
          <a:xfrm>
            <a:off x="4642636" y="5649723"/>
            <a:ext cx="4108774" cy="212010"/>
          </a:xfrm>
          <a:prstGeom prst="rightArrow">
            <a:avLst/>
          </a:prstGeom>
          <a:solidFill>
            <a:srgbClr val="E0202C"/>
          </a:solidFill>
          <a:ln>
            <a:solidFill>
              <a:srgbClr val="E0202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F71DCA30-B080-91C8-DD86-5332FA681542}"/>
              </a:ext>
            </a:extLst>
          </p:cNvPr>
          <p:cNvSpPr txBox="1"/>
          <p:nvPr/>
        </p:nvSpPr>
        <p:spPr>
          <a:xfrm>
            <a:off x="8839497" y="5598594"/>
            <a:ext cx="306723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rgbClr val="E0202C"/>
                </a:solidFill>
              </a:rPr>
              <a:t>+ 3.297 Personen ab 80 Jahre</a:t>
            </a:r>
          </a:p>
        </p:txBody>
      </p:sp>
    </p:spTree>
    <p:extLst>
      <p:ext uri="{BB962C8B-B14F-4D97-AF65-F5344CB8AC3E}">
        <p14:creationId xmlns:p14="http://schemas.microsoft.com/office/powerpoint/2010/main" val="218630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9C6817DC-8F63-7603-0D9D-5ED1F04BAA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3" name="Pfeil: nach rechts 2">
            <a:extLst>
              <a:ext uri="{FF2B5EF4-FFF2-40B4-BE49-F238E27FC236}">
                <a16:creationId xmlns:a16="http://schemas.microsoft.com/office/drawing/2014/main" id="{FA31AAC3-391A-438C-8F33-ADDA3E4F6887}"/>
              </a:ext>
            </a:extLst>
          </p:cNvPr>
          <p:cNvSpPr/>
          <p:nvPr/>
        </p:nvSpPr>
        <p:spPr>
          <a:xfrm>
            <a:off x="6240016" y="5700576"/>
            <a:ext cx="4897364" cy="191791"/>
          </a:xfrm>
          <a:prstGeom prst="rightArrow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F90F864E-8B5D-465A-9552-C770C98567EC}"/>
              </a:ext>
            </a:extLst>
          </p:cNvPr>
          <p:cNvSpPr txBox="1"/>
          <p:nvPr/>
        </p:nvSpPr>
        <p:spPr>
          <a:xfrm>
            <a:off x="6211673" y="5931648"/>
            <a:ext cx="64078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400" b="1" dirty="0">
                <a:solidFill>
                  <a:schemeClr val="accent3">
                    <a:lumMod val="75000"/>
                  </a:schemeClr>
                </a:solidFill>
              </a:rPr>
              <a:t>+ 1.703 Menschen mit Pflegebedarf</a:t>
            </a:r>
          </a:p>
        </p:txBody>
      </p:sp>
      <p:graphicFrame>
        <p:nvGraphicFramePr>
          <p:cNvPr id="13" name="Diagramm 12">
            <a:extLst>
              <a:ext uri="{FF2B5EF4-FFF2-40B4-BE49-F238E27FC236}">
                <a16:creationId xmlns:a16="http://schemas.microsoft.com/office/drawing/2014/main" id="{7A668FED-3B01-40C6-A376-EDABF536742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7715793"/>
              </p:ext>
            </p:extLst>
          </p:nvPr>
        </p:nvGraphicFramePr>
        <p:xfrm>
          <a:off x="911424" y="713214"/>
          <a:ext cx="10009112" cy="49766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27C2A099-D301-0FA2-9A64-48B039782C2C}"/>
              </a:ext>
            </a:extLst>
          </p:cNvPr>
          <p:cNvSpPr txBox="1"/>
          <p:nvPr/>
        </p:nvSpPr>
        <p:spPr>
          <a:xfrm>
            <a:off x="911424" y="290192"/>
            <a:ext cx="92890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defRPr sz="1400" b="0" i="0" u="none" strike="noStrike" kern="1200" spc="0" baseline="0">
                <a:solidFill>
                  <a:sysClr val="windowText" lastClr="000000"/>
                </a:solidFill>
                <a:latin typeface="Nunito Sans" pitchFamily="2" charset="0"/>
                <a:ea typeface="+mn-ea"/>
                <a:cs typeface="+mn-cs"/>
              </a:defRPr>
            </a:pPr>
            <a:r>
              <a:rPr lang="de-DE" sz="2400" b="1" dirty="0"/>
              <a:t>Pflegebedürftige nach Pflegearten</a:t>
            </a:r>
            <a:r>
              <a:rPr lang="de-DE" sz="2400" b="1" baseline="0" dirty="0"/>
              <a:t> von 2021 bis 2045</a:t>
            </a:r>
            <a:endParaRPr lang="de-DE" sz="2400" b="1" dirty="0"/>
          </a:p>
        </p:txBody>
      </p:sp>
      <p:sp>
        <p:nvSpPr>
          <p:cNvPr id="9" name="Textfeld 1">
            <a:extLst>
              <a:ext uri="{FF2B5EF4-FFF2-40B4-BE49-F238E27FC236}">
                <a16:creationId xmlns:a16="http://schemas.microsoft.com/office/drawing/2014/main" id="{6FB01EC3-3F07-31BE-6AAE-F4147876D642}"/>
              </a:ext>
            </a:extLst>
          </p:cNvPr>
          <p:cNvSpPr txBox="1"/>
          <p:nvPr/>
        </p:nvSpPr>
        <p:spPr>
          <a:xfrm>
            <a:off x="911424" y="5782245"/>
            <a:ext cx="4760692" cy="466464"/>
          </a:xfrm>
          <a:prstGeom prst="rect">
            <a:avLst/>
          </a:prstGeom>
        </p:spPr>
        <p:txBody>
          <a:bodyPr wrap="non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de-DE" sz="1200" b="1" dirty="0">
                <a:latin typeface="Nunito Sans" pitchFamily="2" charset="0"/>
              </a:rPr>
              <a:t>Quelle: </a:t>
            </a:r>
            <a:r>
              <a:rPr lang="de-DE" sz="1200" dirty="0">
                <a:latin typeface="Nunito Sans" pitchFamily="2" charset="0"/>
              </a:rPr>
              <a:t>Statistisches</a:t>
            </a:r>
            <a:r>
              <a:rPr lang="de-DE" sz="1200" baseline="0" dirty="0">
                <a:latin typeface="Nunito Sans" pitchFamily="2" charset="0"/>
              </a:rPr>
              <a:t> Landesamt, Pflegestatistik 2015 und 2023 und</a:t>
            </a:r>
          </a:p>
          <a:p>
            <a:r>
              <a:rPr lang="de-DE" sz="1200" baseline="0" dirty="0">
                <a:latin typeface="Nunito Sans" pitchFamily="2" charset="0"/>
              </a:rPr>
              <a:t>ABI Pflegevorausrechnung </a:t>
            </a:r>
            <a:endParaRPr lang="de-DE" sz="1200" dirty="0">
              <a:latin typeface="Nunito Sans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92955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B1557DE6-A53B-91C6-08C1-7B474329A7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Personalmangel in der Pflege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73A9B43-979A-19EA-CDD8-828F2DF685F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2B16783C-9A63-38E9-A442-2AB225EE1155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833336" y="1110214"/>
            <a:ext cx="9865294" cy="5382661"/>
          </a:xfrm>
        </p:spPr>
        <p:txBody>
          <a:bodyPr>
            <a:normAutofit/>
          </a:bodyPr>
          <a:lstStyle/>
          <a:p>
            <a:r>
              <a:rPr lang="de-DE" b="1" dirty="0"/>
              <a:t>3.150 Pflegekräfte </a:t>
            </a:r>
            <a:r>
              <a:rPr lang="de-DE" dirty="0"/>
              <a:t>in Freiburg, </a:t>
            </a:r>
            <a:r>
              <a:rPr lang="de-DE" b="1" dirty="0">
                <a:solidFill>
                  <a:srgbClr val="E0202C"/>
                </a:solidFill>
              </a:rPr>
              <a:t>Personalbedarf steigt</a:t>
            </a:r>
          </a:p>
          <a:p>
            <a:r>
              <a:rPr lang="de-DE" dirty="0"/>
              <a:t>Ein Viertel des Personals </a:t>
            </a:r>
            <a:r>
              <a:rPr lang="de-DE" b="1" dirty="0"/>
              <a:t>älter als 55 Jahre		</a:t>
            </a:r>
          </a:p>
          <a:p>
            <a:pPr marL="85725" indent="0">
              <a:buNone/>
            </a:pPr>
            <a:r>
              <a:rPr lang="de-DE" b="1" dirty="0"/>
              <a:t>	</a:t>
            </a:r>
            <a:r>
              <a:rPr lang="de-DE" dirty="0"/>
              <a:t>→</a:t>
            </a:r>
            <a:r>
              <a:rPr lang="de-DE" b="1" dirty="0"/>
              <a:t> </a:t>
            </a:r>
            <a:r>
              <a:rPr lang="de-DE" dirty="0"/>
              <a:t>viele Renteneintritte und Personen die Pflege verlassen</a:t>
            </a:r>
          </a:p>
          <a:p>
            <a:r>
              <a:rPr lang="de-DE" dirty="0"/>
              <a:t>Viel Personalgewinnung aus dem </a:t>
            </a:r>
            <a:r>
              <a:rPr lang="de-DE" b="1" dirty="0"/>
              <a:t>Ausland</a:t>
            </a:r>
          </a:p>
          <a:p>
            <a:pPr marL="444500" lvl="1" indent="0">
              <a:buNone/>
            </a:pPr>
            <a:r>
              <a:rPr lang="de-DE" sz="2800" dirty="0"/>
              <a:t>	→ Begleitung / Integration ist aufwendig und teuer</a:t>
            </a:r>
          </a:p>
          <a:p>
            <a:pPr marL="179388" indent="0">
              <a:buNone/>
            </a:pPr>
            <a:r>
              <a:rPr lang="de-DE" b="1" dirty="0"/>
              <a:t>Konsequenzen</a:t>
            </a:r>
          </a:p>
          <a:p>
            <a:pPr marL="179388" indent="0">
              <a:buNone/>
            </a:pPr>
            <a:r>
              <a:rPr lang="de-DE" b="1" dirty="0">
                <a:solidFill>
                  <a:srgbClr val="E0202C"/>
                </a:solidFill>
                <a:highlight>
                  <a:srgbClr val="F6EFE1"/>
                </a:highlight>
              </a:rPr>
              <a:t>Personalmangel wird größer</a:t>
            </a:r>
          </a:p>
          <a:p>
            <a:pPr marL="179388" indent="0">
              <a:buNone/>
            </a:pPr>
            <a:r>
              <a:rPr lang="de-DE" b="1" dirty="0">
                <a:solidFill>
                  <a:srgbClr val="E0202C"/>
                </a:solidFill>
                <a:highlight>
                  <a:srgbClr val="F6EFE1"/>
                </a:highlight>
              </a:rPr>
              <a:t>Kapazitäten in ambulanter und stationärer Pflege reduzieren sich, Betten in Pflegeheimen stehen leer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0BBAAE95-9FB3-2252-32B2-7B9F96A05CD4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 flipH="1">
            <a:off x="10620541" y="116632"/>
            <a:ext cx="1320070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076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83E34B01-C6EF-4505-0C12-E17648BD89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360" y="343872"/>
            <a:ext cx="10369152" cy="543595"/>
          </a:xfrm>
        </p:spPr>
        <p:txBody>
          <a:bodyPr/>
          <a:lstStyle/>
          <a:p>
            <a:r>
              <a:rPr lang="de-DE" dirty="0"/>
              <a:t>Wohnen für Ältere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3A38664-1BE0-A6E2-441B-7BED0C5C602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5DE5A99F-3677-9FD7-A55C-791EA0E32BE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35360" y="1120711"/>
            <a:ext cx="11665296" cy="230828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de-DE" dirty="0"/>
              <a:t>Mangel an bezahlbaren und altersgerechten </a:t>
            </a:r>
          </a:p>
          <a:p>
            <a:pPr>
              <a:lnSpc>
                <a:spcPct val="100000"/>
              </a:lnSpc>
            </a:pPr>
            <a:r>
              <a:rPr lang="de-DE" dirty="0"/>
              <a:t>Wohnungssuche für Ältere schwer</a:t>
            </a:r>
          </a:p>
        </p:txBody>
      </p:sp>
      <p:pic>
        <p:nvPicPr>
          <p:cNvPr id="10" name="Grafik 9">
            <a:extLst>
              <a:ext uri="{FF2B5EF4-FFF2-40B4-BE49-F238E27FC236}">
                <a16:creationId xmlns:a16="http://schemas.microsoft.com/office/drawing/2014/main" id="{74890A96-9B23-1CD5-FCDC-EBF3C68F1487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0657386" y="18584"/>
            <a:ext cx="1551505" cy="1466200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B4B7E614-BF5A-26C1-B425-C52C6FF2B61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11136560" y="662021"/>
            <a:ext cx="533291" cy="606739"/>
          </a:xfrm>
          <a:prstGeom prst="rect">
            <a:avLst/>
          </a:prstGeom>
        </p:spPr>
      </p:pic>
      <p:graphicFrame>
        <p:nvGraphicFramePr>
          <p:cNvPr id="3" name="Diagramm 2">
            <a:extLst>
              <a:ext uri="{FF2B5EF4-FFF2-40B4-BE49-F238E27FC236}">
                <a16:creationId xmlns:a16="http://schemas.microsoft.com/office/drawing/2014/main" id="{78675B42-A339-46E7-B3D1-161E5411697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9840663"/>
              </p:ext>
            </p:extLst>
          </p:nvPr>
        </p:nvGraphicFramePr>
        <p:xfrm>
          <a:off x="6240017" y="2471642"/>
          <a:ext cx="5760639" cy="3459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5" name="Inhaltsplatzhalter 6">
            <a:extLst>
              <a:ext uri="{FF2B5EF4-FFF2-40B4-BE49-F238E27FC236}">
                <a16:creationId xmlns:a16="http://schemas.microsoft.com/office/drawing/2014/main" id="{A09B32B8-28B3-DE89-708A-A33665ABE0CF}"/>
              </a:ext>
            </a:extLst>
          </p:cNvPr>
          <p:cNvSpPr txBox="1">
            <a:spLocks/>
          </p:cNvSpPr>
          <p:nvPr/>
        </p:nvSpPr>
        <p:spPr>
          <a:xfrm>
            <a:off x="420392" y="2471642"/>
            <a:ext cx="6164903" cy="47536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538163" indent="-452438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3275" indent="-358775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55713" indent="-2921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1800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de-DE" dirty="0"/>
              <a:t>Rückgang von geförderten Wohnungen im Betreuten Wohnen trotz intensiver Bemühungen und aktivem Werben durch die Stadt</a:t>
            </a:r>
            <a:endParaRPr lang="de-DE" b="1" dirty="0">
              <a:solidFill>
                <a:srgbClr val="E0202C"/>
              </a:solidFill>
            </a:endParaRPr>
          </a:p>
          <a:p>
            <a:pPr marL="350837" lvl="1" indent="0">
              <a:buNone/>
            </a:pPr>
            <a:r>
              <a:rPr lang="de-DE" sz="2800" b="1" dirty="0">
                <a:solidFill>
                  <a:srgbClr val="E0202C"/>
                </a:solidFill>
                <a:highlight>
                  <a:srgbClr val="F6EFE1"/>
                </a:highlight>
              </a:rPr>
              <a:t>→ Weiterhin großer Bedarf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01773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23CF55D7-5863-47C6-B653-8E18D6E9FC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Stationäre Pflege in Freiburg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3CC2B55-349D-4E8C-95EB-1C1E6A55B96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7" name="Inhaltsplatzhalter 6">
            <a:extLst>
              <a:ext uri="{FF2B5EF4-FFF2-40B4-BE49-F238E27FC236}">
                <a16:creationId xmlns:a16="http://schemas.microsoft.com/office/drawing/2014/main" id="{FC937A2A-992F-4694-8C08-36F9CCD17F80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911226" y="1268412"/>
            <a:ext cx="10369550" cy="4999495"/>
          </a:xfrm>
        </p:spPr>
        <p:txBody>
          <a:bodyPr>
            <a:normAutofit/>
          </a:bodyPr>
          <a:lstStyle/>
          <a:p>
            <a:r>
              <a:rPr lang="de-DE" dirty="0"/>
              <a:t>Stand 31.12.2025: 2.036</a:t>
            </a:r>
            <a:r>
              <a:rPr lang="de-DE" b="1" dirty="0"/>
              <a:t> </a:t>
            </a:r>
            <a:r>
              <a:rPr lang="de-DE" dirty="0"/>
              <a:t>Pflegeplätze in 24 Einrichtungen</a:t>
            </a:r>
          </a:p>
          <a:p>
            <a:r>
              <a:rPr lang="de-DE" dirty="0"/>
              <a:t>Entwicklungen bis 2040: </a:t>
            </a:r>
            <a:r>
              <a:rPr lang="de-DE" b="1" dirty="0">
                <a:solidFill>
                  <a:schemeClr val="bg1">
                    <a:lumMod val="50000"/>
                  </a:schemeClr>
                </a:solidFill>
              </a:rPr>
              <a:t>+ 119 Plätze </a:t>
            </a:r>
            <a:r>
              <a:rPr lang="de-DE" dirty="0"/>
              <a:t>auf </a:t>
            </a:r>
            <a:r>
              <a:rPr lang="de-DE" b="1" dirty="0"/>
              <a:t>2.155 Plätze</a:t>
            </a:r>
          </a:p>
          <a:p>
            <a:pPr marL="538163" marR="0" lvl="0" indent="-452438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e-DE" sz="2600" b="1" dirty="0">
                <a:solidFill>
                  <a:srgbClr val="000000"/>
                </a:solidFill>
                <a:latin typeface="Nunito Sans"/>
              </a:rPr>
              <a:t>Heute schon </a:t>
            </a:r>
            <a:r>
              <a:rPr kumimoji="0" lang="de-DE" sz="26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unito Sans"/>
                <a:ea typeface="+mn-ea"/>
                <a:cs typeface="+mn-cs"/>
              </a:rPr>
              <a:t>Engpass → weitere Reduzierung möglich durch Personalmangel </a:t>
            </a:r>
          </a:p>
          <a:p>
            <a:pPr marL="538163" marR="0" lvl="0" indent="-452438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unito Sans"/>
                <a:ea typeface="+mn-ea"/>
                <a:cs typeface="+mn-cs"/>
              </a:rPr>
              <a:t>Hohe Kosten z.B. für Ersatzbauten →</a:t>
            </a:r>
            <a:r>
              <a:rPr lang="de-DE" sz="2600" dirty="0">
                <a:solidFill>
                  <a:srgbClr val="000000"/>
                </a:solidFill>
                <a:latin typeface="Nunito Sans"/>
              </a:rPr>
              <a:t> </a:t>
            </a:r>
            <a:r>
              <a:rPr kumimoji="0" lang="de-DE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unito Sans"/>
                <a:ea typeface="+mn-ea"/>
                <a:cs typeface="+mn-cs"/>
              </a:rPr>
              <a:t>Eigenanteile steigen </a:t>
            </a:r>
          </a:p>
          <a:p>
            <a:pPr marL="538163" marR="0" lvl="0" indent="-452438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de-DE" sz="26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Nunito Sans"/>
                <a:ea typeface="+mn-ea"/>
                <a:cs typeface="+mn-cs"/>
              </a:rPr>
              <a:t>Mangel an zielgruppenspezifischen Angeboten für Menschen mit erhöhtem Betreuungsbedarf</a:t>
            </a:r>
          </a:p>
          <a:p>
            <a:pPr marL="85725" marR="0" lvl="0" indent="0" algn="l" defTabSz="914400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srgbClr val="E0202C"/>
                </a:solidFill>
                <a:effectLst/>
                <a:highlight>
                  <a:srgbClr val="F6EFE1"/>
                </a:highlight>
                <a:uLnTx/>
                <a:uFillTx/>
                <a:latin typeface="Nunito Sans"/>
                <a:ea typeface="+mn-ea"/>
                <a:cs typeface="+mn-cs"/>
              </a:rPr>
              <a:t>→ Bedarf wird zukünftig nicht mehr gedeckt sein! 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highlight>
                  <a:srgbClr val="F6EFE1"/>
                </a:highlight>
                <a:uLnTx/>
                <a:uFillTx/>
                <a:latin typeface="Nunito Sans"/>
                <a:ea typeface="+mn-ea"/>
                <a:cs typeface="+mn-cs"/>
              </a:rPr>
              <a:t>(trotz Ausbau)										</a:t>
            </a:r>
          </a:p>
          <a:p>
            <a:endParaRPr lang="de-DE" b="1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17533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A3AF0E-1DD3-45E5-5DDC-FDB69EC99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54B5735-B4EF-2A14-EC8B-97D6AFE1B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16933" y="974534"/>
            <a:ext cx="5230995" cy="504056"/>
          </a:xfrm>
          <a:solidFill>
            <a:schemeClr val="bg1">
              <a:lumMod val="95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lnSpc>
                <a:spcPct val="110000"/>
              </a:lnSpc>
            </a:pPr>
            <a:r>
              <a:rPr lang="de-DE" sz="2800" b="1" dirty="0"/>
              <a:t>Personalmangel	</a:t>
            </a:r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646D073C-78E5-33CE-EB1B-FC52CC4F8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647" y="212877"/>
            <a:ext cx="5230996" cy="553998"/>
          </a:xfrm>
        </p:spPr>
        <p:txBody>
          <a:bodyPr/>
          <a:lstStyle/>
          <a:p>
            <a:r>
              <a:rPr lang="de-DE" b="1" dirty="0"/>
              <a:t>Herausforderungen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980039B-9F6C-EDF6-D6B8-C8BC9CFBC7D3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5909304" y="1597266"/>
            <a:ext cx="6094070" cy="1301895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de-DE" dirty="0"/>
              <a:t>Städt. Pflegekoordination und gemeinsame Projekte mit Trägern (z.B. Kampagne Wohnraum für Pflegekräfte)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C86B58E-4348-64C5-D945-3EB304B61D50}"/>
              </a:ext>
            </a:extLst>
          </p:cNvPr>
          <p:cNvSpPr txBox="1"/>
          <p:nvPr/>
        </p:nvSpPr>
        <p:spPr>
          <a:xfrm>
            <a:off x="230259" y="1597266"/>
            <a:ext cx="5217669" cy="130189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de-DE" sz="2400" dirty="0"/>
              <a:t>→ Unterstützung der Träger + Schaffung Wohnraum für Pflegekräfte</a:t>
            </a:r>
          </a:p>
        </p:txBody>
      </p:sp>
      <p:sp>
        <p:nvSpPr>
          <p:cNvPr id="15" name="Textplatzhalter 6">
            <a:extLst>
              <a:ext uri="{FF2B5EF4-FFF2-40B4-BE49-F238E27FC236}">
                <a16:creationId xmlns:a16="http://schemas.microsoft.com/office/drawing/2014/main" id="{4A558559-1680-2086-101B-E89CFFA6925F}"/>
              </a:ext>
            </a:extLst>
          </p:cNvPr>
          <p:cNvSpPr txBox="1">
            <a:spLocks/>
          </p:cNvSpPr>
          <p:nvPr/>
        </p:nvSpPr>
        <p:spPr>
          <a:xfrm>
            <a:off x="230259" y="3314480"/>
            <a:ext cx="5217669" cy="82884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de-DE" b="1" dirty="0"/>
              <a:t>Mangel an altersgerechtem Wohnraum</a:t>
            </a: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C2547A63-44D6-869F-40B9-7506989A9F8D}"/>
              </a:ext>
            </a:extLst>
          </p:cNvPr>
          <p:cNvSpPr txBox="1"/>
          <p:nvPr/>
        </p:nvSpPr>
        <p:spPr>
          <a:xfrm>
            <a:off x="230259" y="4293096"/>
            <a:ext cx="5217669" cy="191590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de-DE" sz="2400" dirty="0"/>
              <a:t>→ neue Wohnangebote mit Serviceleistungen für Ältere forcieren  </a:t>
            </a:r>
          </a:p>
          <a:p>
            <a:pPr>
              <a:lnSpc>
                <a:spcPct val="110000"/>
              </a:lnSpc>
            </a:pPr>
            <a:endParaRPr lang="de-DE" sz="2400" dirty="0"/>
          </a:p>
          <a:p>
            <a:pPr>
              <a:lnSpc>
                <a:spcPct val="110000"/>
              </a:lnSpc>
            </a:pPr>
            <a:endParaRPr lang="de-DE" sz="1200" dirty="0"/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C99DA871-5BE0-3CF3-6D8B-249C4BEA070D}"/>
              </a:ext>
            </a:extLst>
          </p:cNvPr>
          <p:cNvSpPr txBox="1"/>
          <p:nvPr/>
        </p:nvSpPr>
        <p:spPr>
          <a:xfrm>
            <a:off x="5895990" y="4316903"/>
            <a:ext cx="6094070" cy="193899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de-DE" sz="2400" dirty="0"/>
              <a:t>Beratung zu Landeswohnraumförderung</a:t>
            </a:r>
          </a:p>
          <a:p>
            <a:pPr marL="285750" indent="-285750">
              <a:buFontTx/>
              <a:buChar char="-"/>
            </a:pPr>
            <a:r>
              <a:rPr lang="de-DE" sz="2400" dirty="0"/>
              <a:t>Kommunale Zielquoten für geförderter Wohnungsbau</a:t>
            </a:r>
          </a:p>
          <a:p>
            <a:pPr marL="285750" indent="-285750">
              <a:buFontTx/>
              <a:buChar char="-"/>
            </a:pPr>
            <a:r>
              <a:rPr lang="de-DE" sz="2400" dirty="0"/>
              <a:t>Maßnahmenkatalog Barrierefreies Bauen der FSB</a:t>
            </a:r>
          </a:p>
        </p:txBody>
      </p:sp>
      <p:sp>
        <p:nvSpPr>
          <p:cNvPr id="18" name="Titel 5">
            <a:extLst>
              <a:ext uri="{FF2B5EF4-FFF2-40B4-BE49-F238E27FC236}">
                <a16:creationId xmlns:a16="http://schemas.microsoft.com/office/drawing/2014/main" id="{DC13CBFB-FFB7-F08D-1962-A9A7C47B2491}"/>
              </a:ext>
            </a:extLst>
          </p:cNvPr>
          <p:cNvSpPr txBox="1">
            <a:spLocks/>
          </p:cNvSpPr>
          <p:nvPr/>
        </p:nvSpPr>
        <p:spPr>
          <a:xfrm>
            <a:off x="5909304" y="212877"/>
            <a:ext cx="6225782" cy="553998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0" i="0" kern="1200" cap="none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/>
              <a:t>und städt. Aktivitäten </a:t>
            </a:r>
          </a:p>
        </p:txBody>
      </p:sp>
    </p:spTree>
    <p:extLst>
      <p:ext uri="{BB962C8B-B14F-4D97-AF65-F5344CB8AC3E}">
        <p14:creationId xmlns:p14="http://schemas.microsoft.com/office/powerpoint/2010/main" val="40105576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A3AF0E-1DD3-45E5-5DDC-FDB69EC99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4209B-1C1D-024D-901F-5C671C233D00}" type="slidenum">
              <a:rPr lang="de-DE" smtClean="0"/>
              <a:pPr/>
              <a:t>9</a:t>
            </a:fld>
            <a:endParaRPr lang="de-DE"/>
          </a:p>
        </p:txBody>
      </p: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B54B5735-B4EF-2A14-EC8B-97D6AFE1BF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10560" y="3840159"/>
            <a:ext cx="5217669" cy="788797"/>
          </a:xfrm>
          <a:solidFill>
            <a:srgbClr val="F6EFE1"/>
          </a:solidFill>
          <a:ln w="38100">
            <a:solidFill>
              <a:schemeClr val="tx2">
                <a:lumMod val="75000"/>
              </a:schemeClr>
            </a:solidFill>
          </a:ln>
        </p:spPr>
        <p:txBody>
          <a:bodyPr>
            <a:normAutofit fontScale="85000" lnSpcReduction="20000"/>
          </a:bodyPr>
          <a:lstStyle/>
          <a:p>
            <a:pPr>
              <a:lnSpc>
                <a:spcPct val="110000"/>
              </a:lnSpc>
            </a:pPr>
            <a:r>
              <a:rPr lang="de-DE" sz="2800" b="1" dirty="0"/>
              <a:t>Mangelnde Refinanzierung durch Pflegeversicherung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980039B-9F6C-EDF6-D6B8-C8BC9CFBC7D3}"/>
              </a:ext>
            </a:extLst>
          </p:cNvPr>
          <p:cNvSpPr>
            <a:spLocks noGrp="1"/>
          </p:cNvSpPr>
          <p:nvPr>
            <p:ph type="body" sz="half" idx="13"/>
          </p:nvPr>
        </p:nvSpPr>
        <p:spPr>
          <a:xfrm>
            <a:off x="5909304" y="3840159"/>
            <a:ext cx="6094070" cy="2062448"/>
          </a:xfrm>
          <a:solidFill>
            <a:srgbClr val="F6EFE1"/>
          </a:solidFill>
        </p:spPr>
        <p:txBody>
          <a:bodyPr/>
          <a:lstStyle/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de-DE" dirty="0"/>
              <a:t>Kommunale Zuschüsse 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de-DE" dirty="0"/>
              <a:t>Steigende Kosten bei der Hilfe zur Pflege</a:t>
            </a:r>
          </a:p>
          <a:p>
            <a:pPr marL="342900" indent="-342900">
              <a:spcBef>
                <a:spcPts val="0"/>
              </a:spcBef>
              <a:buFont typeface="Symbol" panose="05050102010706020507" pitchFamily="18" charset="2"/>
              <a:buChar char="-"/>
            </a:pPr>
            <a:r>
              <a:rPr lang="de-DE" dirty="0"/>
              <a:t>Politische Einflussnahme von Gemeinderat und Verwaltung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AC86B58E-4348-64C5-D945-3EB304B61D50}"/>
              </a:ext>
            </a:extLst>
          </p:cNvPr>
          <p:cNvSpPr txBox="1"/>
          <p:nvPr/>
        </p:nvSpPr>
        <p:spPr>
          <a:xfrm>
            <a:off x="310560" y="4871383"/>
            <a:ext cx="5217669" cy="895630"/>
          </a:xfrm>
          <a:prstGeom prst="rect">
            <a:avLst/>
          </a:prstGeom>
          <a:solidFill>
            <a:srgbClr val="F6EFE1"/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de-DE" sz="2400" dirty="0"/>
              <a:t>→ kommunale Unterstützung notwendig</a:t>
            </a:r>
            <a:endParaRPr lang="de-DE" sz="2400" b="1" dirty="0"/>
          </a:p>
        </p:txBody>
      </p:sp>
      <p:sp>
        <p:nvSpPr>
          <p:cNvPr id="2" name="Textplatzhalter 6">
            <a:extLst>
              <a:ext uri="{FF2B5EF4-FFF2-40B4-BE49-F238E27FC236}">
                <a16:creationId xmlns:a16="http://schemas.microsoft.com/office/drawing/2014/main" id="{4A558559-1680-2086-101B-E89CFFA6925F}"/>
              </a:ext>
            </a:extLst>
          </p:cNvPr>
          <p:cNvSpPr txBox="1">
            <a:spLocks/>
          </p:cNvSpPr>
          <p:nvPr/>
        </p:nvSpPr>
        <p:spPr>
          <a:xfrm>
            <a:off x="285377" y="905466"/>
            <a:ext cx="5217669" cy="504056"/>
          </a:xfrm>
          <a:prstGeom prst="rect">
            <a:avLst/>
          </a:prstGeom>
          <a:solidFill>
            <a:srgbClr val="8DE0D9"/>
          </a:solidFill>
          <a:ln w="38100">
            <a:solidFill>
              <a:schemeClr val="tx2">
                <a:lumMod val="75000"/>
              </a:schemeClr>
            </a:solidFill>
          </a:ln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 spc="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10000"/>
              </a:lnSpc>
            </a:pPr>
            <a:r>
              <a:rPr lang="de-DE" sz="2800" b="1" dirty="0"/>
              <a:t>Angebotsmangel	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2547A63-44D6-869F-40B9-7506989A9F8D}"/>
              </a:ext>
            </a:extLst>
          </p:cNvPr>
          <p:cNvSpPr txBox="1"/>
          <p:nvPr/>
        </p:nvSpPr>
        <p:spPr>
          <a:xfrm>
            <a:off x="310560" y="1691627"/>
            <a:ext cx="5217669" cy="1708160"/>
          </a:xfrm>
          <a:prstGeom prst="rect">
            <a:avLst/>
          </a:prstGeom>
          <a:solidFill>
            <a:srgbClr val="8DE0D9"/>
          </a:solidFill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de-DE" sz="2400" dirty="0">
                <a:effectLst/>
                <a:latin typeface="Nunito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Gemeinsamer Auftrag von Kommune, Land, Pflegekassen und Trägern zur Aufrechterhaltung und zum Ausbau</a:t>
            </a:r>
            <a:endParaRPr lang="de-DE" sz="2400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99DA871-5BE0-3CF3-6D8B-249C4BEA070D}"/>
              </a:ext>
            </a:extLst>
          </p:cNvPr>
          <p:cNvSpPr txBox="1"/>
          <p:nvPr/>
        </p:nvSpPr>
        <p:spPr>
          <a:xfrm>
            <a:off x="5909304" y="905466"/>
            <a:ext cx="6094070" cy="2677656"/>
          </a:xfrm>
          <a:prstGeom prst="rect">
            <a:avLst/>
          </a:prstGeom>
          <a:solidFill>
            <a:srgbClr val="8DE0D9"/>
          </a:solidFill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de-DE" sz="2400" dirty="0"/>
              <a:t>Planungen in </a:t>
            </a:r>
            <a:r>
              <a:rPr lang="de-DE" sz="2400" b="1" dirty="0"/>
              <a:t>Dietenbach</a:t>
            </a:r>
          </a:p>
          <a:p>
            <a:pPr marL="285750" indent="-285750">
              <a:buFontTx/>
              <a:buChar char="-"/>
            </a:pPr>
            <a:r>
              <a:rPr lang="de-DE" sz="2400" dirty="0"/>
              <a:t>Berücksichtigung bei </a:t>
            </a:r>
            <a:r>
              <a:rPr lang="de-DE" sz="2400" b="1" dirty="0"/>
              <a:t>Vergabeverfahren</a:t>
            </a:r>
            <a:r>
              <a:rPr lang="de-DE" sz="2400" dirty="0"/>
              <a:t> städt. Grundstücke und in Stadtplanung</a:t>
            </a:r>
          </a:p>
          <a:p>
            <a:pPr marL="285750" indent="-285750">
              <a:buFontTx/>
              <a:buChar char="-"/>
            </a:pPr>
            <a:r>
              <a:rPr lang="de-DE" sz="2400" b="1" dirty="0"/>
              <a:t>Beratung</a:t>
            </a:r>
            <a:r>
              <a:rPr lang="de-DE" sz="2400" dirty="0"/>
              <a:t> von Bauträgern</a:t>
            </a:r>
          </a:p>
          <a:p>
            <a:pPr marL="285750" indent="-285750">
              <a:buFontTx/>
              <a:buChar char="-"/>
            </a:pPr>
            <a:r>
              <a:rPr lang="de-DE" sz="2400" dirty="0"/>
              <a:t>Regelmäßiger </a:t>
            </a:r>
            <a:r>
              <a:rPr lang="de-DE" sz="2400" b="1" dirty="0"/>
              <a:t>Austausch</a:t>
            </a:r>
            <a:r>
              <a:rPr lang="de-DE" sz="2400" dirty="0"/>
              <a:t> mit Pflegeträgern z.B. über die Pflegekonferenz</a:t>
            </a:r>
          </a:p>
        </p:txBody>
      </p:sp>
      <p:sp>
        <p:nvSpPr>
          <p:cNvPr id="15" name="Titel 5">
            <a:extLst>
              <a:ext uri="{FF2B5EF4-FFF2-40B4-BE49-F238E27FC236}">
                <a16:creationId xmlns:a16="http://schemas.microsoft.com/office/drawing/2014/main" id="{063349C6-83AB-0982-1AA7-4E40643BBB15}"/>
              </a:ext>
            </a:extLst>
          </p:cNvPr>
          <p:cNvSpPr txBox="1">
            <a:spLocks/>
          </p:cNvSpPr>
          <p:nvPr/>
        </p:nvSpPr>
        <p:spPr>
          <a:xfrm>
            <a:off x="243647" y="212877"/>
            <a:ext cx="5230996" cy="553998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0" i="0" kern="1200" cap="none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/>
              <a:t>Herausforderungen</a:t>
            </a:r>
            <a:endParaRPr lang="de-DE" b="1" dirty="0"/>
          </a:p>
        </p:txBody>
      </p:sp>
      <p:sp>
        <p:nvSpPr>
          <p:cNvPr id="16" name="Titel 5">
            <a:extLst>
              <a:ext uri="{FF2B5EF4-FFF2-40B4-BE49-F238E27FC236}">
                <a16:creationId xmlns:a16="http://schemas.microsoft.com/office/drawing/2014/main" id="{93F06080-08F0-52EE-A14C-FE825D46453C}"/>
              </a:ext>
            </a:extLst>
          </p:cNvPr>
          <p:cNvSpPr txBox="1">
            <a:spLocks/>
          </p:cNvSpPr>
          <p:nvPr/>
        </p:nvSpPr>
        <p:spPr>
          <a:xfrm>
            <a:off x="5909304" y="212877"/>
            <a:ext cx="6225782" cy="553998"/>
          </a:xfrm>
          <a:prstGeom prst="rect">
            <a:avLst/>
          </a:prstGeom>
        </p:spPr>
        <p:txBody>
          <a:bodyPr vert="horz" wrap="square" lIns="91440" tIns="45720" rIns="91440" bIns="45720" rtlCol="0" anchor="t" anchorCtr="0">
            <a:sp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000" b="0" i="0" kern="1200" cap="none" spc="5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b="1" dirty="0"/>
              <a:t>und städt. Aktivitäten </a:t>
            </a:r>
          </a:p>
        </p:txBody>
      </p:sp>
    </p:spTree>
    <p:extLst>
      <p:ext uri="{BB962C8B-B14F-4D97-AF65-F5344CB8AC3E}">
        <p14:creationId xmlns:p14="http://schemas.microsoft.com/office/powerpoint/2010/main" val="2391661129"/>
      </p:ext>
    </p:extLst>
  </p:cSld>
  <p:clrMapOvr>
    <a:masterClrMapping/>
  </p:clrMapOvr>
</p:sld>
</file>

<file path=ppt/theme/theme1.xml><?xml version="1.0" encoding="utf-8"?>
<a:theme xmlns:a="http://schemas.openxmlformats.org/drawingml/2006/main" name="Stadt Freiburg Marke">
  <a:themeElements>
    <a:clrScheme name="Stadt Freiburg CD 2025">
      <a:dk1>
        <a:srgbClr val="000000"/>
      </a:dk1>
      <a:lt1>
        <a:srgbClr val="FFFFFF"/>
      </a:lt1>
      <a:dk2>
        <a:srgbClr val="6F7165"/>
      </a:dk2>
      <a:lt2>
        <a:srgbClr val="FFFFFF"/>
      </a:lt2>
      <a:accent1>
        <a:srgbClr val="E0202C"/>
      </a:accent1>
      <a:accent2>
        <a:srgbClr val="ACAB9B"/>
      </a:accent2>
      <a:accent3>
        <a:srgbClr val="6F7165"/>
      </a:accent3>
      <a:accent4>
        <a:srgbClr val="F3F1E5"/>
      </a:accent4>
      <a:accent5>
        <a:srgbClr val="A02B93"/>
      </a:accent5>
      <a:accent6>
        <a:srgbClr val="4EA72E"/>
      </a:accent6>
      <a:hlink>
        <a:srgbClr val="000000"/>
      </a:hlink>
      <a:folHlink>
        <a:srgbClr val="6F7165"/>
      </a:folHlink>
    </a:clrScheme>
    <a:fontScheme name="Stadt Freiburg">
      <a:majorFont>
        <a:latin typeface="Nunito Sans"/>
        <a:ea typeface=""/>
        <a:cs typeface=""/>
      </a:majorFont>
      <a:minorFont>
        <a:latin typeface="Nunit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477</Words>
  <Application>Microsoft Office PowerPoint</Application>
  <PresentationFormat>Breitbild</PresentationFormat>
  <Paragraphs>100</Paragraphs>
  <Slides>9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3" baseType="lpstr">
      <vt:lpstr>Nunito Sans</vt:lpstr>
      <vt:lpstr>Symbol</vt:lpstr>
      <vt:lpstr>Arial</vt:lpstr>
      <vt:lpstr>Stadt Freiburg Marke</vt:lpstr>
      <vt:lpstr>Sozialplanung für ältere</vt:lpstr>
      <vt:lpstr>Hintergrund</vt:lpstr>
      <vt:lpstr>PowerPoint-Präsentation</vt:lpstr>
      <vt:lpstr>PowerPoint-Präsentation</vt:lpstr>
      <vt:lpstr>Personalmangel in der Pflege</vt:lpstr>
      <vt:lpstr>Wohnen für Ältere</vt:lpstr>
      <vt:lpstr>Stationäre Pflege in Freiburg</vt:lpstr>
      <vt:lpstr>Herausforderungen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designconcepts</dc:creator>
  <cp:lastModifiedBy>Buttgereit, Katja</cp:lastModifiedBy>
  <cp:revision>256</cp:revision>
  <cp:lastPrinted>2025-10-10T12:58:44Z</cp:lastPrinted>
  <dcterms:created xsi:type="dcterms:W3CDTF">2021-09-13T14:32:38Z</dcterms:created>
  <dcterms:modified xsi:type="dcterms:W3CDTF">2026-06-15T10:46:48Z</dcterms:modified>
</cp:coreProperties>
</file>